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Montserrat"/>
      <p:regular r:id="rId37"/>
      <p:bold r:id="rId38"/>
      <p:italic r:id="rId39"/>
      <p:boldItalic r:id="rId40"/>
    </p:embeddedFont>
    <p:embeddedFont>
      <p:font typeface="Helvetica Neue"/>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Rashid Kisejjer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Italic.fntdata"/><Relationship Id="rId20" Type="http://schemas.openxmlformats.org/officeDocument/2006/relationships/slide" Target="slides/slide14.xml"/><Relationship Id="rId42" Type="http://schemas.openxmlformats.org/officeDocument/2006/relationships/font" Target="fonts/HelveticaNeue-bold.fntdata"/><Relationship Id="rId41" Type="http://schemas.openxmlformats.org/officeDocument/2006/relationships/font" Target="fonts/HelveticaNeue-regular.fntdata"/><Relationship Id="rId22" Type="http://schemas.openxmlformats.org/officeDocument/2006/relationships/slide" Target="slides/slide16.xml"/><Relationship Id="rId44" Type="http://schemas.openxmlformats.org/officeDocument/2006/relationships/font" Target="fonts/HelveticaNeue-boldItalic.fntdata"/><Relationship Id="rId21" Type="http://schemas.openxmlformats.org/officeDocument/2006/relationships/slide" Target="slides/slide15.xml"/><Relationship Id="rId43" Type="http://schemas.openxmlformats.org/officeDocument/2006/relationships/font" Target="fonts/HelveticaNeue-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Montserrat-regular.fntdata"/><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Montserrat-italic.fntdata"/><Relationship Id="rId16" Type="http://schemas.openxmlformats.org/officeDocument/2006/relationships/slide" Target="slides/slide10.xml"/><Relationship Id="rId38" Type="http://schemas.openxmlformats.org/officeDocument/2006/relationships/font" Target="fonts/Montserrat-bold.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6-13T09:57:07.130">
    <p:pos x="484" y="-49"/>
    <p:text>title</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4-06-13T10:03:14.708">
    <p:pos x="196" y="725"/>
    <p:text>another source</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e48d29111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e48d29111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e48d29111b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e48d29111b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e48d29111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e48d29111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e4f1a32a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e4f1a32a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e52f248b4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e52f248b4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e52f248b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e52f248b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e52f248b4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e52f248b4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e52f248b4a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e52f248b4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e52f248b4a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e52f248b4a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e52f248b4a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e52f248b4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e4c1899a4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e4c1899a4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e52f248b4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e52f248b4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e52f248b4a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e52f248b4a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e52f248b4a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e52f248b4a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e52f248b4a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e52f248b4a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e52f248b4a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e52f248b4a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e52f248b4a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e52f248b4a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e52f248b4a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e52f248b4a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e52f248b4a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e52f248b4a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e52f248b4a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e52f248b4a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e52f248b4a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e52f248b4a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e4c1899a4b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e4c1899a4b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e52f248b4a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e52f248b4a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e48d29111b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e48d29111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e48d2911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e48d2911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e48d29111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e48d29111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e48d29111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e48d29111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e48d29111b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e48d29111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e48d29111b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e48d29111b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22.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colab.research.google.com/drive/1GWbYNdKbYHy0ThrUbUEupdnpjHTwURlr"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arxiv.org/abs/1602.04938"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13.png"/><Relationship Id="rId6"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colab.research.google.com/drive/1GWbYNdKbYHy0ThrUbUEupdnpjHTwURlr"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comments" Target="../comments/comment2.xml"/><Relationship Id="rId4" Type="http://schemas.openxmlformats.org/officeDocument/2006/relationships/hyperlink" Target="https://en.wikipedia.org/wiki/Shapley_valu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8.png"/><Relationship Id="rId4" Type="http://schemas.openxmlformats.org/officeDocument/2006/relationships/image" Target="../media/image8.png"/><Relationship Id="rId5" Type="http://schemas.openxmlformats.org/officeDocument/2006/relationships/image" Target="../media/image19.png"/><Relationship Id="rId6"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colab.research.google.com/drive/1GWbYNdKbYHy0ThrUbUEupdnpjHTwURlr"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comments" Target="../comments/commen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4025625" y="1473150"/>
            <a:ext cx="4806600" cy="17856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b="1" lang="en">
                <a:solidFill>
                  <a:schemeClr val="accent4"/>
                </a:solidFill>
                <a:latin typeface="Helvetica Neue"/>
                <a:ea typeface="Helvetica Neue"/>
                <a:cs typeface="Helvetica Neue"/>
                <a:sym typeface="Helvetica Neue"/>
              </a:rPr>
              <a:t>Explainable AI (XAI)</a:t>
            </a:r>
            <a:endParaRPr b="1">
              <a:solidFill>
                <a:schemeClr val="accent4"/>
              </a:solidFill>
              <a:latin typeface="Helvetica Neue"/>
              <a:ea typeface="Helvetica Neue"/>
              <a:cs typeface="Helvetica Neue"/>
              <a:sym typeface="Helvetica Neue"/>
            </a:endParaRPr>
          </a:p>
        </p:txBody>
      </p:sp>
      <p:sp>
        <p:nvSpPr>
          <p:cNvPr id="55" name="Google Shape;55;p13"/>
          <p:cNvSpPr txBox="1"/>
          <p:nvPr>
            <p:ph idx="1" type="subTitle"/>
          </p:nvPr>
        </p:nvSpPr>
        <p:spPr>
          <a:xfrm>
            <a:off x="4123425" y="3583050"/>
            <a:ext cx="4611000" cy="416100"/>
          </a:xfrm>
          <a:prstGeom prst="rect">
            <a:avLst/>
          </a:prstGeom>
        </p:spPr>
        <p:txBody>
          <a:bodyPr anchorCtr="0" anchor="t" bIns="91425" lIns="91425" spcFirstLastPara="1" rIns="91425" wrap="square" tIns="91425">
            <a:spAutoFit/>
          </a:bodyPr>
          <a:lstStyle/>
          <a:p>
            <a:pPr indent="0" lvl="0" marL="0" rtl="0" algn="ctr">
              <a:lnSpc>
                <a:spcPct val="80000"/>
              </a:lnSpc>
              <a:spcBef>
                <a:spcPts val="0"/>
              </a:spcBef>
              <a:spcAft>
                <a:spcPts val="0"/>
              </a:spcAft>
              <a:buSzPts val="935"/>
              <a:buNone/>
            </a:pPr>
            <a:r>
              <a:rPr lang="en" sz="1879">
                <a:latin typeface="Helvetica Neue"/>
                <a:ea typeface="Helvetica Neue"/>
                <a:cs typeface="Helvetica Neue"/>
                <a:sym typeface="Helvetica Neue"/>
              </a:rPr>
              <a:t>Kisejjere Rashid | DataProducts Fellow</a:t>
            </a:r>
            <a:endParaRPr sz="1879">
              <a:latin typeface="Helvetica Neue"/>
              <a:ea typeface="Helvetica Neue"/>
              <a:cs typeface="Helvetica Neue"/>
              <a:sym typeface="Helvetica Neue"/>
            </a:endParaRPr>
          </a:p>
        </p:txBody>
      </p:sp>
      <p:pic>
        <p:nvPicPr>
          <p:cNvPr id="56" name="Google Shape;56;p13"/>
          <p:cNvPicPr preferRelativeResize="0"/>
          <p:nvPr/>
        </p:nvPicPr>
        <p:blipFill>
          <a:blip r:embed="rId3">
            <a:alphaModFix/>
          </a:blip>
          <a:stretch>
            <a:fillRect/>
          </a:stretch>
        </p:blipFill>
        <p:spPr>
          <a:xfrm>
            <a:off x="-143225" y="557475"/>
            <a:ext cx="5531950" cy="42203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accent4"/>
                </a:solidFill>
                <a:latin typeface="Helvetica Neue"/>
                <a:ea typeface="Helvetica Neue"/>
                <a:cs typeface="Helvetica Neue"/>
                <a:sym typeface="Helvetica Neue"/>
              </a:rPr>
              <a:t>Scope</a:t>
            </a:r>
            <a:endParaRPr b="1">
              <a:solidFill>
                <a:schemeClr val="accent4"/>
              </a:solidFill>
              <a:latin typeface="Helvetica Neue"/>
              <a:ea typeface="Helvetica Neue"/>
              <a:cs typeface="Helvetica Neue"/>
              <a:sym typeface="Helvetica Neue"/>
            </a:endParaRPr>
          </a:p>
        </p:txBody>
      </p:sp>
      <p:pic>
        <p:nvPicPr>
          <p:cNvPr id="116" name="Google Shape;116;p22"/>
          <p:cNvPicPr preferRelativeResize="0"/>
          <p:nvPr/>
        </p:nvPicPr>
        <p:blipFill>
          <a:blip r:embed="rId3">
            <a:alphaModFix/>
          </a:blip>
          <a:stretch>
            <a:fillRect/>
          </a:stretch>
        </p:blipFill>
        <p:spPr>
          <a:xfrm>
            <a:off x="1426875" y="2146575"/>
            <a:ext cx="5998874" cy="2903425"/>
          </a:xfrm>
          <a:prstGeom prst="rect">
            <a:avLst/>
          </a:prstGeom>
          <a:noFill/>
          <a:ln>
            <a:noFill/>
          </a:ln>
        </p:spPr>
      </p:pic>
      <p:sp>
        <p:nvSpPr>
          <p:cNvPr id="117" name="Google Shape;117;p22"/>
          <p:cNvSpPr/>
          <p:nvPr/>
        </p:nvSpPr>
        <p:spPr>
          <a:xfrm>
            <a:off x="6233100" y="1120000"/>
            <a:ext cx="2544600" cy="924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111111"/>
                </a:solidFill>
                <a:latin typeface="Helvetica Neue"/>
                <a:ea typeface="Helvetica Neue"/>
                <a:cs typeface="Helvetica Neue"/>
                <a:sym typeface="Helvetica Neue"/>
              </a:rPr>
              <a:t> explaining specific instances of input and associated model output</a:t>
            </a:r>
            <a:endParaRPr>
              <a:latin typeface="Helvetica Neue"/>
              <a:ea typeface="Helvetica Neue"/>
              <a:cs typeface="Helvetica Neue"/>
              <a:sym typeface="Helvetica Neue"/>
            </a:endParaRPr>
          </a:p>
        </p:txBody>
      </p:sp>
      <p:sp>
        <p:nvSpPr>
          <p:cNvPr id="118" name="Google Shape;118;p22"/>
          <p:cNvSpPr/>
          <p:nvPr/>
        </p:nvSpPr>
        <p:spPr>
          <a:xfrm>
            <a:off x="502400" y="1244000"/>
            <a:ext cx="2185800" cy="80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rgbClr val="111111"/>
                </a:solidFill>
                <a:latin typeface="Helvetica Neue"/>
                <a:ea typeface="Helvetica Neue"/>
                <a:cs typeface="Helvetica Neue"/>
                <a:sym typeface="Helvetica Neue"/>
              </a:rPr>
              <a:t> explain the model and its parameters as a whole</a:t>
            </a:r>
            <a:endParaRPr>
              <a:latin typeface="Helvetica Neue"/>
              <a:ea typeface="Helvetica Neue"/>
              <a:cs typeface="Helvetica Neue"/>
              <a:sym typeface="Helvetica Neu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2920">
                <a:solidFill>
                  <a:schemeClr val="accent4"/>
                </a:solidFill>
                <a:latin typeface="Helvetica Neue"/>
                <a:ea typeface="Helvetica Neue"/>
                <a:cs typeface="Helvetica Neue"/>
                <a:sym typeface="Helvetica Neue"/>
              </a:rPr>
              <a:t>Data Type</a:t>
            </a:r>
            <a:endParaRPr b="1" sz="2920">
              <a:solidFill>
                <a:schemeClr val="accent4"/>
              </a:solidFill>
              <a:latin typeface="Helvetica Neue"/>
              <a:ea typeface="Helvetica Neue"/>
              <a:cs typeface="Helvetica Neue"/>
              <a:sym typeface="Helvetica Neue"/>
            </a:endParaRPr>
          </a:p>
        </p:txBody>
      </p:sp>
      <p:sp>
        <p:nvSpPr>
          <p:cNvPr id="124" name="Google Shape;124;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74650" lvl="0" marL="1828800" rtl="0" algn="l">
              <a:spcBef>
                <a:spcPts val="0"/>
              </a:spcBef>
              <a:spcAft>
                <a:spcPts val="0"/>
              </a:spcAft>
              <a:buSzPts val="2300"/>
              <a:buFont typeface="Helvetica Neue"/>
              <a:buChar char="●"/>
            </a:pPr>
            <a:r>
              <a:rPr lang="en" sz="2300">
                <a:latin typeface="Helvetica Neue"/>
                <a:ea typeface="Helvetica Neue"/>
                <a:cs typeface="Helvetica Neue"/>
                <a:sym typeface="Helvetica Neue"/>
              </a:rPr>
              <a:t>Graph</a:t>
            </a:r>
            <a:endParaRPr sz="2300">
              <a:latin typeface="Helvetica Neue"/>
              <a:ea typeface="Helvetica Neue"/>
              <a:cs typeface="Helvetica Neue"/>
              <a:sym typeface="Helvetica Neue"/>
            </a:endParaRPr>
          </a:p>
          <a:p>
            <a:pPr indent="-374650" lvl="0" marL="1828800" rtl="0" algn="l">
              <a:spcBef>
                <a:spcPts val="0"/>
              </a:spcBef>
              <a:spcAft>
                <a:spcPts val="0"/>
              </a:spcAft>
              <a:buSzPts val="2300"/>
              <a:buFont typeface="Helvetica Neue"/>
              <a:buChar char="●"/>
            </a:pPr>
            <a:r>
              <a:rPr lang="en" sz="2300">
                <a:latin typeface="Helvetica Neue"/>
                <a:ea typeface="Helvetica Neue"/>
                <a:cs typeface="Helvetica Neue"/>
                <a:sym typeface="Helvetica Neue"/>
              </a:rPr>
              <a:t>Image</a:t>
            </a:r>
            <a:endParaRPr sz="2300">
              <a:latin typeface="Helvetica Neue"/>
              <a:ea typeface="Helvetica Neue"/>
              <a:cs typeface="Helvetica Neue"/>
              <a:sym typeface="Helvetica Neue"/>
            </a:endParaRPr>
          </a:p>
          <a:p>
            <a:pPr indent="-374650" lvl="0" marL="1828800" rtl="0" algn="l">
              <a:spcBef>
                <a:spcPts val="0"/>
              </a:spcBef>
              <a:spcAft>
                <a:spcPts val="0"/>
              </a:spcAft>
              <a:buSzPts val="2300"/>
              <a:buFont typeface="Helvetica Neue"/>
              <a:buChar char="●"/>
            </a:pPr>
            <a:r>
              <a:rPr lang="en" sz="2300">
                <a:latin typeface="Helvetica Neue"/>
                <a:ea typeface="Helvetica Neue"/>
                <a:cs typeface="Helvetica Neue"/>
                <a:sym typeface="Helvetica Neue"/>
              </a:rPr>
              <a:t>Tabular</a:t>
            </a:r>
            <a:endParaRPr sz="2300">
              <a:latin typeface="Helvetica Neue"/>
              <a:ea typeface="Helvetica Neue"/>
              <a:cs typeface="Helvetica Neue"/>
              <a:sym typeface="Helvetica Neue"/>
            </a:endParaRPr>
          </a:p>
          <a:p>
            <a:pPr indent="-374650" lvl="0" marL="1828800" rtl="0" algn="l">
              <a:spcBef>
                <a:spcPts val="0"/>
              </a:spcBef>
              <a:spcAft>
                <a:spcPts val="0"/>
              </a:spcAft>
              <a:buSzPts val="2300"/>
              <a:buFont typeface="Helvetica Neue"/>
              <a:buChar char="●"/>
            </a:pPr>
            <a:r>
              <a:rPr lang="en" sz="2300">
                <a:latin typeface="Helvetica Neue"/>
                <a:ea typeface="Helvetica Neue"/>
                <a:cs typeface="Helvetica Neue"/>
                <a:sym typeface="Helvetica Neue"/>
              </a:rPr>
              <a:t>Text</a:t>
            </a:r>
            <a:endParaRPr sz="2300">
              <a:latin typeface="Helvetica Neue"/>
              <a:ea typeface="Helvetica Neue"/>
              <a:cs typeface="Helvetica Neue"/>
              <a:sym typeface="Helvetica Neue"/>
            </a:endParaRPr>
          </a:p>
          <a:p>
            <a:pPr indent="-374650" lvl="0" marL="1828800" rtl="0" algn="l">
              <a:spcBef>
                <a:spcPts val="0"/>
              </a:spcBef>
              <a:spcAft>
                <a:spcPts val="0"/>
              </a:spcAft>
              <a:buSzPts val="2300"/>
              <a:buFont typeface="Helvetica Neue"/>
              <a:buChar char="●"/>
            </a:pPr>
            <a:r>
              <a:rPr lang="en" sz="2300">
                <a:latin typeface="Helvetica Neue"/>
                <a:ea typeface="Helvetica Neue"/>
                <a:cs typeface="Helvetica Neue"/>
                <a:sym typeface="Helvetica Neue"/>
              </a:rPr>
              <a:t>Audio</a:t>
            </a:r>
            <a:endParaRPr sz="2300">
              <a:latin typeface="Helvetica Neue"/>
              <a:ea typeface="Helvetica Neue"/>
              <a:cs typeface="Helvetica Neue"/>
              <a:sym typeface="Helvetica Neu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accent4"/>
                </a:solidFill>
                <a:latin typeface="Helvetica Neue"/>
                <a:ea typeface="Helvetica Neue"/>
                <a:cs typeface="Helvetica Neue"/>
                <a:sym typeface="Helvetica Neue"/>
              </a:rPr>
              <a:t>Explainability</a:t>
            </a:r>
            <a:r>
              <a:rPr b="1" lang="en">
                <a:solidFill>
                  <a:schemeClr val="accent4"/>
                </a:solidFill>
                <a:latin typeface="Helvetica Neue"/>
                <a:ea typeface="Helvetica Neue"/>
                <a:cs typeface="Helvetica Neue"/>
                <a:sym typeface="Helvetica Neue"/>
              </a:rPr>
              <a:t> Type</a:t>
            </a:r>
            <a:endParaRPr b="1">
              <a:solidFill>
                <a:schemeClr val="accent4"/>
              </a:solidFill>
              <a:latin typeface="Helvetica Neue"/>
              <a:ea typeface="Helvetica Neue"/>
              <a:cs typeface="Helvetica Neue"/>
              <a:sym typeface="Helvetica Neue"/>
            </a:endParaRPr>
          </a:p>
        </p:txBody>
      </p:sp>
      <p:sp>
        <p:nvSpPr>
          <p:cNvPr id="130" name="Google Shape;130;p24"/>
          <p:cNvSpPr txBox="1"/>
          <p:nvPr>
            <p:ph idx="1" type="body"/>
          </p:nvPr>
        </p:nvSpPr>
        <p:spPr>
          <a:xfrm>
            <a:off x="311700" y="1119850"/>
            <a:ext cx="8520600" cy="3416400"/>
          </a:xfrm>
          <a:prstGeom prst="rect">
            <a:avLst/>
          </a:prstGeom>
        </p:spPr>
        <p:txBody>
          <a:bodyPr anchorCtr="0" anchor="t" bIns="91425" lIns="91425" spcFirstLastPara="1" rIns="91425" wrap="square" tIns="91425">
            <a:normAutofit/>
          </a:bodyPr>
          <a:lstStyle/>
          <a:p>
            <a:pPr indent="-368300" lvl="0" marL="1828800" rtl="0" algn="l">
              <a:spcBef>
                <a:spcPts val="0"/>
              </a:spcBef>
              <a:spcAft>
                <a:spcPts val="0"/>
              </a:spcAft>
              <a:buSzPts val="2200"/>
              <a:buFont typeface="Helvetica Neue"/>
              <a:buChar char="●"/>
            </a:pPr>
            <a:r>
              <a:rPr lang="en" sz="2200">
                <a:latin typeface="Helvetica Neue"/>
                <a:ea typeface="Helvetica Neue"/>
                <a:cs typeface="Helvetica Neue"/>
                <a:sym typeface="Helvetica Neue"/>
              </a:rPr>
              <a:t>Visual</a:t>
            </a:r>
            <a:endParaRPr sz="2200">
              <a:latin typeface="Helvetica Neue"/>
              <a:ea typeface="Helvetica Neue"/>
              <a:cs typeface="Helvetica Neue"/>
              <a:sym typeface="Helvetica Neue"/>
            </a:endParaRPr>
          </a:p>
          <a:p>
            <a:pPr indent="-368300" lvl="0" marL="1828800" rtl="0" algn="l">
              <a:spcBef>
                <a:spcPts val="0"/>
              </a:spcBef>
              <a:spcAft>
                <a:spcPts val="0"/>
              </a:spcAft>
              <a:buSzPts val="2200"/>
              <a:buFont typeface="Helvetica Neue"/>
              <a:buChar char="●"/>
            </a:pPr>
            <a:r>
              <a:rPr lang="en" sz="2200">
                <a:latin typeface="Helvetica Neue"/>
                <a:ea typeface="Helvetica Neue"/>
                <a:cs typeface="Helvetica Neue"/>
                <a:sym typeface="Helvetica Neue"/>
              </a:rPr>
              <a:t>Feature Importance</a:t>
            </a:r>
            <a:endParaRPr sz="2200">
              <a:latin typeface="Helvetica Neue"/>
              <a:ea typeface="Helvetica Neue"/>
              <a:cs typeface="Helvetica Neue"/>
              <a:sym typeface="Helvetica Neue"/>
            </a:endParaRPr>
          </a:p>
          <a:p>
            <a:pPr indent="-368300" lvl="0" marL="1828800" rtl="0" algn="l">
              <a:spcBef>
                <a:spcPts val="0"/>
              </a:spcBef>
              <a:spcAft>
                <a:spcPts val="0"/>
              </a:spcAft>
              <a:buSzPts val="2200"/>
              <a:buFont typeface="Helvetica Neue"/>
              <a:buChar char="●"/>
            </a:pPr>
            <a:r>
              <a:rPr lang="en" sz="2200">
                <a:latin typeface="Helvetica Neue"/>
                <a:ea typeface="Helvetica Neue"/>
                <a:cs typeface="Helvetica Neue"/>
                <a:sym typeface="Helvetica Neue"/>
              </a:rPr>
              <a:t>Data points</a:t>
            </a:r>
            <a:endParaRPr sz="2200">
              <a:latin typeface="Helvetica Neue"/>
              <a:ea typeface="Helvetica Neue"/>
              <a:cs typeface="Helvetica Neue"/>
              <a:sym typeface="Helvetica Neue"/>
            </a:endParaRPr>
          </a:p>
          <a:p>
            <a:pPr indent="-368300" lvl="0" marL="1828800" rtl="0" algn="l">
              <a:spcBef>
                <a:spcPts val="0"/>
              </a:spcBef>
              <a:spcAft>
                <a:spcPts val="0"/>
              </a:spcAft>
              <a:buSzPts val="2200"/>
              <a:buFont typeface="Helvetica Neue"/>
              <a:buChar char="●"/>
            </a:pPr>
            <a:r>
              <a:rPr lang="en" sz="2200">
                <a:latin typeface="Helvetica Neue"/>
                <a:ea typeface="Helvetica Neue"/>
                <a:cs typeface="Helvetica Neue"/>
                <a:sym typeface="Helvetica Neue"/>
              </a:rPr>
              <a:t>Surrogate Models</a:t>
            </a:r>
            <a:endParaRPr sz="2200">
              <a:latin typeface="Helvetica Neue"/>
              <a:ea typeface="Helvetica Neue"/>
              <a:cs typeface="Helvetica Neue"/>
              <a:sym typeface="Helvetica Neu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accent4"/>
                </a:solidFill>
                <a:latin typeface="Helvetica Neue"/>
                <a:ea typeface="Helvetica Neue"/>
                <a:cs typeface="Helvetica Neue"/>
                <a:sym typeface="Helvetica Neue"/>
              </a:rPr>
              <a:t>Interpretable ML Models</a:t>
            </a:r>
            <a:endParaRPr b="1">
              <a:solidFill>
                <a:schemeClr val="accent4"/>
              </a:solidFill>
              <a:latin typeface="Helvetica Neue"/>
              <a:ea typeface="Helvetica Neue"/>
              <a:cs typeface="Helvetica Neue"/>
              <a:sym typeface="Helvetica Neue"/>
            </a:endParaRPr>
          </a:p>
        </p:txBody>
      </p:sp>
      <p:sp>
        <p:nvSpPr>
          <p:cNvPr id="136" name="Google Shape;136;p25"/>
          <p:cNvSpPr/>
          <p:nvPr/>
        </p:nvSpPr>
        <p:spPr>
          <a:xfrm>
            <a:off x="774250" y="1602850"/>
            <a:ext cx="2088000" cy="1087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Linear Regression</a:t>
            </a:r>
            <a:endParaRPr/>
          </a:p>
        </p:txBody>
      </p:sp>
      <p:sp>
        <p:nvSpPr>
          <p:cNvPr id="137" name="Google Shape;137;p25"/>
          <p:cNvSpPr/>
          <p:nvPr/>
        </p:nvSpPr>
        <p:spPr>
          <a:xfrm>
            <a:off x="5374200" y="1602850"/>
            <a:ext cx="2088000" cy="1087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Decision Tree</a:t>
            </a:r>
            <a:endParaRPr/>
          </a:p>
        </p:txBody>
      </p:sp>
      <p:sp>
        <p:nvSpPr>
          <p:cNvPr id="138" name="Google Shape;138;p25"/>
          <p:cNvSpPr/>
          <p:nvPr/>
        </p:nvSpPr>
        <p:spPr>
          <a:xfrm>
            <a:off x="3156050" y="3125425"/>
            <a:ext cx="2088000" cy="1087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Explainable Boosting Machines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Interpretable ML (Practical part)</a:t>
            </a:r>
            <a:endParaRPr b="1">
              <a:solidFill>
                <a:schemeClr val="accent4"/>
              </a:solidFill>
              <a:latin typeface="Helvetica Neue"/>
              <a:ea typeface="Helvetica Neue"/>
              <a:cs typeface="Helvetica Neue"/>
              <a:sym typeface="Helvetica Neue"/>
            </a:endParaRPr>
          </a:p>
        </p:txBody>
      </p:sp>
      <p:sp>
        <p:nvSpPr>
          <p:cNvPr id="144" name="Google Shape;144;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Helvetica Neue"/>
                <a:ea typeface="Helvetica Neue"/>
                <a:cs typeface="Helvetica Neue"/>
                <a:sym typeface="Helvetica Neue"/>
              </a:rPr>
              <a:t>Link - </a:t>
            </a:r>
            <a:r>
              <a:rPr lang="en" u="sng">
                <a:solidFill>
                  <a:schemeClr val="hlink"/>
                </a:solidFill>
                <a:latin typeface="Helvetica Neue"/>
                <a:ea typeface="Helvetica Neue"/>
                <a:cs typeface="Helvetica Neue"/>
                <a:sym typeface="Helvetica Neue"/>
                <a:hlinkClick r:id="rId3"/>
              </a:rPr>
              <a:t>https://colab.research.google.com/drive/1GWbYNdKbYHy0ThrUbUEupdnpjHTwURlr</a:t>
            </a:r>
            <a:endParaRPr>
              <a:latin typeface="Helvetica Neue"/>
              <a:ea typeface="Helvetica Neue"/>
              <a:cs typeface="Helvetica Neue"/>
              <a:sym typeface="Helvetica Neue"/>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LIME</a:t>
            </a:r>
            <a:endParaRPr b="1">
              <a:solidFill>
                <a:schemeClr val="accent4"/>
              </a:solidFill>
              <a:latin typeface="Helvetica Neue"/>
              <a:ea typeface="Helvetica Neue"/>
              <a:cs typeface="Helvetica Neue"/>
              <a:sym typeface="Helvetica Neue"/>
            </a:endParaRPr>
          </a:p>
        </p:txBody>
      </p:sp>
      <p:sp>
        <p:nvSpPr>
          <p:cNvPr id="150" name="Google Shape;150;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Helvetica Neue"/>
                <a:ea typeface="Helvetica Neue"/>
                <a:cs typeface="Helvetica Neue"/>
                <a:sym typeface="Helvetica Neue"/>
              </a:rPr>
              <a:t>LIME - </a:t>
            </a:r>
            <a:r>
              <a:rPr lang="en">
                <a:solidFill>
                  <a:schemeClr val="accent4"/>
                </a:solidFill>
                <a:latin typeface="Helvetica Neue"/>
                <a:ea typeface="Helvetica Neue"/>
                <a:cs typeface="Helvetica Neue"/>
                <a:sym typeface="Helvetica Neue"/>
              </a:rPr>
              <a:t>Local</a:t>
            </a:r>
            <a:r>
              <a:rPr lang="en">
                <a:latin typeface="Helvetica Neue"/>
                <a:ea typeface="Helvetica Neue"/>
                <a:cs typeface="Helvetica Neue"/>
                <a:sym typeface="Helvetica Neue"/>
              </a:rPr>
              <a:t> Interpretable </a:t>
            </a:r>
            <a:r>
              <a:rPr lang="en">
                <a:solidFill>
                  <a:schemeClr val="accent4"/>
                </a:solidFill>
                <a:latin typeface="Helvetica Neue"/>
                <a:ea typeface="Helvetica Neue"/>
                <a:cs typeface="Helvetica Neue"/>
                <a:sym typeface="Helvetica Neue"/>
              </a:rPr>
              <a:t>Model agnostic</a:t>
            </a:r>
            <a:r>
              <a:rPr lang="en">
                <a:latin typeface="Helvetica Neue"/>
                <a:ea typeface="Helvetica Neue"/>
                <a:cs typeface="Helvetica Neue"/>
                <a:sym typeface="Helvetica Neue"/>
              </a:rPr>
              <a:t> Explanations</a:t>
            </a:r>
            <a:endParaRPr>
              <a:latin typeface="Helvetica Neue"/>
              <a:ea typeface="Helvetica Neue"/>
              <a:cs typeface="Helvetica Neue"/>
              <a:sym typeface="Helvetica Neue"/>
            </a:endParaRPr>
          </a:p>
          <a:p>
            <a:pPr indent="0" lvl="0" marL="0" rtl="0" algn="l">
              <a:spcBef>
                <a:spcPts val="1200"/>
              </a:spcBef>
              <a:spcAft>
                <a:spcPts val="0"/>
              </a:spcAft>
              <a:buNone/>
            </a:pPr>
            <a:r>
              <a:t/>
            </a:r>
            <a:endParaRPr>
              <a:latin typeface="Helvetica Neue"/>
              <a:ea typeface="Helvetica Neue"/>
              <a:cs typeface="Helvetica Neue"/>
              <a:sym typeface="Helvetica Neue"/>
            </a:endParaRPr>
          </a:p>
          <a:p>
            <a:pPr indent="0" lvl="0" marL="0" rtl="0" algn="l">
              <a:spcBef>
                <a:spcPts val="1200"/>
              </a:spcBef>
              <a:spcAft>
                <a:spcPts val="1200"/>
              </a:spcAft>
              <a:buNone/>
            </a:pPr>
            <a:r>
              <a:rPr lang="en">
                <a:latin typeface="Helvetica Neue"/>
                <a:ea typeface="Helvetica Neue"/>
                <a:cs typeface="Helvetica Neue"/>
                <a:sym typeface="Helvetica Neue"/>
              </a:rPr>
              <a:t>2016 paper - “WHY SHOULD I TRUST YOU” (</a:t>
            </a:r>
            <a:r>
              <a:rPr lang="en" sz="1100" u="sng">
                <a:solidFill>
                  <a:schemeClr val="hlink"/>
                </a:solidFill>
                <a:latin typeface="Helvetica Neue"/>
                <a:ea typeface="Helvetica Neue"/>
                <a:cs typeface="Helvetica Neue"/>
                <a:sym typeface="Helvetica Neue"/>
                <a:hlinkClick r:id="rId3"/>
              </a:rPr>
              <a:t>[1602.04938] "Why Should I Trust You?": Explaining the Predictions of Any Classifier (arxiv.org)</a:t>
            </a:r>
            <a:r>
              <a:rPr lang="en">
                <a:latin typeface="Helvetica Neue"/>
                <a:ea typeface="Helvetica Neue"/>
                <a:cs typeface="Helvetica Neue"/>
                <a:sym typeface="Helvetica Neue"/>
              </a:rPr>
              <a:t>)</a:t>
            </a:r>
            <a:endParaRPr>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8"/>
          <p:cNvSpPr txBox="1"/>
          <p:nvPr>
            <p:ph type="title"/>
          </p:nvPr>
        </p:nvSpPr>
        <p:spPr>
          <a:xfrm>
            <a:off x="211200"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Steps of LIME</a:t>
            </a:r>
            <a:endParaRPr b="1">
              <a:solidFill>
                <a:schemeClr val="accent4"/>
              </a:solidFill>
              <a:latin typeface="Helvetica Neue"/>
              <a:ea typeface="Helvetica Neue"/>
              <a:cs typeface="Helvetica Neue"/>
              <a:sym typeface="Helvetica Neue"/>
            </a:endParaRPr>
          </a:p>
        </p:txBody>
      </p:sp>
      <p:pic>
        <p:nvPicPr>
          <p:cNvPr id="156" name="Google Shape;156;p28"/>
          <p:cNvPicPr preferRelativeResize="0"/>
          <p:nvPr/>
        </p:nvPicPr>
        <p:blipFill>
          <a:blip r:embed="rId3">
            <a:alphaModFix/>
          </a:blip>
          <a:stretch>
            <a:fillRect/>
          </a:stretch>
        </p:blipFill>
        <p:spPr>
          <a:xfrm>
            <a:off x="830250" y="754725"/>
            <a:ext cx="2681148" cy="1966175"/>
          </a:xfrm>
          <a:prstGeom prst="rect">
            <a:avLst/>
          </a:prstGeom>
          <a:noFill/>
          <a:ln>
            <a:noFill/>
          </a:ln>
        </p:spPr>
      </p:pic>
      <p:sp>
        <p:nvSpPr>
          <p:cNvPr id="157" name="Google Shape;157;p28"/>
          <p:cNvSpPr txBox="1"/>
          <p:nvPr/>
        </p:nvSpPr>
        <p:spPr>
          <a:xfrm>
            <a:off x="2646950" y="450200"/>
            <a:ext cx="1728900" cy="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2"/>
                </a:solidFill>
                <a:latin typeface="Montserrat"/>
                <a:ea typeface="Montserrat"/>
                <a:cs typeface="Montserrat"/>
                <a:sym typeface="Montserrat"/>
              </a:rPr>
              <a:t>To be explained point</a:t>
            </a:r>
            <a:endParaRPr b="1" sz="1100">
              <a:solidFill>
                <a:schemeClr val="dk2"/>
              </a:solidFill>
              <a:latin typeface="Montserrat"/>
              <a:ea typeface="Montserrat"/>
              <a:cs typeface="Montserrat"/>
              <a:sym typeface="Montserrat"/>
            </a:endParaRPr>
          </a:p>
        </p:txBody>
      </p:sp>
      <p:cxnSp>
        <p:nvCxnSpPr>
          <p:cNvPr id="158" name="Google Shape;158;p28"/>
          <p:cNvCxnSpPr/>
          <p:nvPr/>
        </p:nvCxnSpPr>
        <p:spPr>
          <a:xfrm flipH="1" rot="10800000">
            <a:off x="2516400" y="918038"/>
            <a:ext cx="400200" cy="799500"/>
          </a:xfrm>
          <a:prstGeom prst="straightConnector1">
            <a:avLst/>
          </a:prstGeom>
          <a:noFill/>
          <a:ln cap="flat" cmpd="sng" w="9525">
            <a:solidFill>
              <a:schemeClr val="dk2"/>
            </a:solidFill>
            <a:prstDash val="solid"/>
            <a:round/>
            <a:headEnd len="med" w="med" type="none"/>
            <a:tailEnd len="med" w="med" type="triangle"/>
          </a:ln>
        </p:spPr>
      </p:cxnSp>
      <p:pic>
        <p:nvPicPr>
          <p:cNvPr id="159" name="Google Shape;159;p28"/>
          <p:cNvPicPr preferRelativeResize="0"/>
          <p:nvPr/>
        </p:nvPicPr>
        <p:blipFill>
          <a:blip r:embed="rId4">
            <a:alphaModFix/>
          </a:blip>
          <a:stretch>
            <a:fillRect/>
          </a:stretch>
        </p:blipFill>
        <p:spPr>
          <a:xfrm>
            <a:off x="5711150" y="918047"/>
            <a:ext cx="1900400" cy="1825000"/>
          </a:xfrm>
          <a:prstGeom prst="rect">
            <a:avLst/>
          </a:prstGeom>
          <a:noFill/>
          <a:ln>
            <a:noFill/>
          </a:ln>
        </p:spPr>
      </p:pic>
      <p:cxnSp>
        <p:nvCxnSpPr>
          <p:cNvPr id="160" name="Google Shape;160;p28"/>
          <p:cNvCxnSpPr/>
          <p:nvPr/>
        </p:nvCxnSpPr>
        <p:spPr>
          <a:xfrm>
            <a:off x="2646950" y="1885600"/>
            <a:ext cx="3129300" cy="511200"/>
          </a:xfrm>
          <a:prstGeom prst="straightConnector1">
            <a:avLst/>
          </a:prstGeom>
          <a:noFill/>
          <a:ln cap="flat" cmpd="sng" w="9525">
            <a:solidFill>
              <a:schemeClr val="dk2"/>
            </a:solidFill>
            <a:prstDash val="solid"/>
            <a:round/>
            <a:headEnd len="med" w="med" type="none"/>
            <a:tailEnd len="med" w="med" type="triangle"/>
          </a:ln>
        </p:spPr>
      </p:cxnSp>
      <p:cxnSp>
        <p:nvCxnSpPr>
          <p:cNvPr id="161" name="Google Shape;161;p28"/>
          <p:cNvCxnSpPr/>
          <p:nvPr/>
        </p:nvCxnSpPr>
        <p:spPr>
          <a:xfrm flipH="1" rot="10800000">
            <a:off x="2646950" y="1233050"/>
            <a:ext cx="3064200" cy="372900"/>
          </a:xfrm>
          <a:prstGeom prst="straightConnector1">
            <a:avLst/>
          </a:prstGeom>
          <a:noFill/>
          <a:ln cap="flat" cmpd="sng" w="9525">
            <a:solidFill>
              <a:schemeClr val="dk2"/>
            </a:solidFill>
            <a:prstDash val="solid"/>
            <a:round/>
            <a:headEnd len="med" w="med" type="none"/>
            <a:tailEnd len="med" w="med" type="triangle"/>
          </a:ln>
        </p:spPr>
      </p:cxnSp>
      <p:cxnSp>
        <p:nvCxnSpPr>
          <p:cNvPr id="162" name="Google Shape;162;p28"/>
          <p:cNvCxnSpPr/>
          <p:nvPr/>
        </p:nvCxnSpPr>
        <p:spPr>
          <a:xfrm flipH="1">
            <a:off x="6831000" y="1167900"/>
            <a:ext cx="239400" cy="1348500"/>
          </a:xfrm>
          <a:prstGeom prst="straightConnector1">
            <a:avLst/>
          </a:prstGeom>
          <a:noFill/>
          <a:ln cap="flat" cmpd="sng" w="28575">
            <a:solidFill>
              <a:schemeClr val="dk2"/>
            </a:solidFill>
            <a:prstDash val="lgDash"/>
            <a:round/>
            <a:headEnd len="med" w="med" type="none"/>
            <a:tailEnd len="med" w="med" type="none"/>
          </a:ln>
        </p:spPr>
      </p:cxnSp>
      <p:cxnSp>
        <p:nvCxnSpPr>
          <p:cNvPr id="163" name="Google Shape;163;p28"/>
          <p:cNvCxnSpPr/>
          <p:nvPr/>
        </p:nvCxnSpPr>
        <p:spPr>
          <a:xfrm rot="10800000">
            <a:off x="6635350" y="1233125"/>
            <a:ext cx="393900" cy="109800"/>
          </a:xfrm>
          <a:prstGeom prst="straightConnector1">
            <a:avLst/>
          </a:prstGeom>
          <a:noFill/>
          <a:ln cap="flat" cmpd="sng" w="19050">
            <a:solidFill>
              <a:schemeClr val="dk2"/>
            </a:solidFill>
            <a:prstDash val="solid"/>
            <a:round/>
            <a:headEnd len="med" w="med" type="none"/>
            <a:tailEnd len="med" w="med" type="triangle"/>
          </a:ln>
        </p:spPr>
      </p:cxnSp>
      <p:cxnSp>
        <p:nvCxnSpPr>
          <p:cNvPr id="164" name="Google Shape;164;p28"/>
          <p:cNvCxnSpPr/>
          <p:nvPr/>
        </p:nvCxnSpPr>
        <p:spPr>
          <a:xfrm>
            <a:off x="6872050" y="2114200"/>
            <a:ext cx="372300" cy="141000"/>
          </a:xfrm>
          <a:prstGeom prst="straightConnector1">
            <a:avLst/>
          </a:prstGeom>
          <a:noFill/>
          <a:ln cap="flat" cmpd="sng" w="19050">
            <a:solidFill>
              <a:schemeClr val="dk2"/>
            </a:solidFill>
            <a:prstDash val="solid"/>
            <a:round/>
            <a:headEnd len="med" w="med" type="none"/>
            <a:tailEnd len="med" w="med" type="triangle"/>
          </a:ln>
        </p:spPr>
      </p:cxnSp>
      <p:pic>
        <p:nvPicPr>
          <p:cNvPr id="165" name="Google Shape;165;p28"/>
          <p:cNvPicPr preferRelativeResize="0"/>
          <p:nvPr/>
        </p:nvPicPr>
        <p:blipFill>
          <a:blip r:embed="rId5">
            <a:alphaModFix/>
          </a:blip>
          <a:stretch>
            <a:fillRect/>
          </a:stretch>
        </p:blipFill>
        <p:spPr>
          <a:xfrm>
            <a:off x="967772" y="2972950"/>
            <a:ext cx="2121399" cy="1966175"/>
          </a:xfrm>
          <a:prstGeom prst="rect">
            <a:avLst/>
          </a:prstGeom>
          <a:noFill/>
          <a:ln>
            <a:noFill/>
          </a:ln>
        </p:spPr>
      </p:pic>
      <p:pic>
        <p:nvPicPr>
          <p:cNvPr id="166" name="Google Shape;166;p28"/>
          <p:cNvPicPr preferRelativeResize="0"/>
          <p:nvPr/>
        </p:nvPicPr>
        <p:blipFill>
          <a:blip r:embed="rId6">
            <a:alphaModFix/>
          </a:blip>
          <a:stretch>
            <a:fillRect/>
          </a:stretch>
        </p:blipFill>
        <p:spPr>
          <a:xfrm>
            <a:off x="5967852" y="3216691"/>
            <a:ext cx="1728900" cy="172243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Math in LIME</a:t>
            </a:r>
            <a:endParaRPr b="1">
              <a:solidFill>
                <a:schemeClr val="accent4"/>
              </a:solidFill>
              <a:latin typeface="Helvetica Neue"/>
              <a:ea typeface="Helvetica Neue"/>
              <a:cs typeface="Helvetica Neue"/>
              <a:sym typeface="Helvetica Neue"/>
            </a:endParaRPr>
          </a:p>
        </p:txBody>
      </p:sp>
      <p:pic>
        <p:nvPicPr>
          <p:cNvPr id="172" name="Google Shape;172;p29"/>
          <p:cNvPicPr preferRelativeResize="0"/>
          <p:nvPr/>
        </p:nvPicPr>
        <p:blipFill>
          <a:blip r:embed="rId3">
            <a:alphaModFix/>
          </a:blip>
          <a:stretch>
            <a:fillRect/>
          </a:stretch>
        </p:blipFill>
        <p:spPr>
          <a:xfrm>
            <a:off x="418450" y="1133900"/>
            <a:ext cx="8220075" cy="1697750"/>
          </a:xfrm>
          <a:prstGeom prst="rect">
            <a:avLst/>
          </a:prstGeom>
          <a:noFill/>
          <a:ln>
            <a:noFill/>
          </a:ln>
        </p:spPr>
      </p:pic>
      <p:sp>
        <p:nvSpPr>
          <p:cNvPr id="173" name="Google Shape;173;p29"/>
          <p:cNvSpPr txBox="1"/>
          <p:nvPr/>
        </p:nvSpPr>
        <p:spPr>
          <a:xfrm>
            <a:off x="2166125" y="2887100"/>
            <a:ext cx="1815900" cy="6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accent4"/>
                </a:solidFill>
                <a:latin typeface="Helvetica Neue"/>
                <a:ea typeface="Helvetica Neue"/>
                <a:cs typeface="Helvetica Neue"/>
                <a:sym typeface="Helvetica Neue"/>
              </a:rPr>
              <a:t>Interpretable models family</a:t>
            </a:r>
            <a:endParaRPr b="1" sz="1200">
              <a:solidFill>
                <a:schemeClr val="accent4"/>
              </a:solidFill>
              <a:latin typeface="Helvetica Neue"/>
              <a:ea typeface="Helvetica Neue"/>
              <a:cs typeface="Helvetica Neue"/>
              <a:sym typeface="Helvetica Neue"/>
            </a:endParaRPr>
          </a:p>
        </p:txBody>
      </p:sp>
      <p:cxnSp>
        <p:nvCxnSpPr>
          <p:cNvPr id="174" name="Google Shape;174;p29"/>
          <p:cNvCxnSpPr>
            <a:stCxn id="173" idx="0"/>
          </p:cNvCxnSpPr>
          <p:nvPr/>
        </p:nvCxnSpPr>
        <p:spPr>
          <a:xfrm flipH="1" rot="10800000">
            <a:off x="3074075" y="2233700"/>
            <a:ext cx="103500" cy="653400"/>
          </a:xfrm>
          <a:prstGeom prst="straightConnector1">
            <a:avLst/>
          </a:prstGeom>
          <a:noFill/>
          <a:ln cap="flat" cmpd="sng" w="9525">
            <a:solidFill>
              <a:schemeClr val="dk2"/>
            </a:solidFill>
            <a:prstDash val="solid"/>
            <a:round/>
            <a:headEnd len="med" w="med" type="none"/>
            <a:tailEnd len="med" w="med" type="triangle"/>
          </a:ln>
        </p:spPr>
      </p:cxnSp>
      <p:sp>
        <p:nvSpPr>
          <p:cNvPr id="175" name="Google Shape;175;p29"/>
          <p:cNvSpPr txBox="1"/>
          <p:nvPr/>
        </p:nvSpPr>
        <p:spPr>
          <a:xfrm>
            <a:off x="3786550" y="3735450"/>
            <a:ext cx="1815900" cy="6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accent4"/>
                </a:solidFill>
                <a:latin typeface="Helvetica Neue"/>
                <a:ea typeface="Helvetica Neue"/>
                <a:cs typeface="Helvetica Neue"/>
                <a:sym typeface="Helvetica Neue"/>
              </a:rPr>
              <a:t>Complex model</a:t>
            </a:r>
            <a:endParaRPr b="1" sz="1200">
              <a:solidFill>
                <a:schemeClr val="accent4"/>
              </a:solidFill>
              <a:latin typeface="Helvetica Neue"/>
              <a:ea typeface="Helvetica Neue"/>
              <a:cs typeface="Helvetica Neue"/>
              <a:sym typeface="Helvetica Neue"/>
            </a:endParaRPr>
          </a:p>
        </p:txBody>
      </p:sp>
      <p:cxnSp>
        <p:nvCxnSpPr>
          <p:cNvPr id="176" name="Google Shape;176;p29"/>
          <p:cNvCxnSpPr>
            <a:stCxn id="175" idx="0"/>
          </p:cNvCxnSpPr>
          <p:nvPr/>
        </p:nvCxnSpPr>
        <p:spPr>
          <a:xfrm flipH="1" rot="10800000">
            <a:off x="4694500" y="2081250"/>
            <a:ext cx="16200" cy="1654200"/>
          </a:xfrm>
          <a:prstGeom prst="straightConnector1">
            <a:avLst/>
          </a:prstGeom>
          <a:noFill/>
          <a:ln cap="flat" cmpd="sng" w="9525">
            <a:solidFill>
              <a:schemeClr val="dk2"/>
            </a:solidFill>
            <a:prstDash val="solid"/>
            <a:round/>
            <a:headEnd len="med" w="med" type="none"/>
            <a:tailEnd len="med" w="med" type="triangle"/>
          </a:ln>
        </p:spPr>
      </p:cxnSp>
      <p:sp>
        <p:nvSpPr>
          <p:cNvPr id="177" name="Google Shape;177;p29"/>
          <p:cNvSpPr txBox="1"/>
          <p:nvPr/>
        </p:nvSpPr>
        <p:spPr>
          <a:xfrm>
            <a:off x="5069875" y="3615975"/>
            <a:ext cx="1815900" cy="6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accent4"/>
                </a:solidFill>
                <a:latin typeface="Helvetica Neue"/>
                <a:ea typeface="Helvetica Neue"/>
                <a:cs typeface="Helvetica Neue"/>
                <a:sym typeface="Helvetica Neue"/>
              </a:rPr>
              <a:t>Simple Interpretable model</a:t>
            </a:r>
            <a:endParaRPr b="1" sz="1200">
              <a:solidFill>
                <a:schemeClr val="accent4"/>
              </a:solidFill>
              <a:latin typeface="Helvetica Neue"/>
              <a:ea typeface="Helvetica Neue"/>
              <a:cs typeface="Helvetica Neue"/>
              <a:sym typeface="Helvetica Neue"/>
            </a:endParaRPr>
          </a:p>
        </p:txBody>
      </p:sp>
      <p:cxnSp>
        <p:nvCxnSpPr>
          <p:cNvPr id="178" name="Google Shape;178;p29"/>
          <p:cNvCxnSpPr/>
          <p:nvPr/>
        </p:nvCxnSpPr>
        <p:spPr>
          <a:xfrm rot="10800000">
            <a:off x="5232550" y="2026825"/>
            <a:ext cx="424200" cy="1653000"/>
          </a:xfrm>
          <a:prstGeom prst="straightConnector1">
            <a:avLst/>
          </a:prstGeom>
          <a:noFill/>
          <a:ln cap="flat" cmpd="sng" w="9525">
            <a:solidFill>
              <a:schemeClr val="dk2"/>
            </a:solidFill>
            <a:prstDash val="solid"/>
            <a:round/>
            <a:headEnd len="med" w="med" type="none"/>
            <a:tailEnd len="med" w="med" type="triangle"/>
          </a:ln>
        </p:spPr>
      </p:cxnSp>
      <p:sp>
        <p:nvSpPr>
          <p:cNvPr id="179" name="Google Shape;179;p29"/>
          <p:cNvSpPr txBox="1"/>
          <p:nvPr/>
        </p:nvSpPr>
        <p:spPr>
          <a:xfrm>
            <a:off x="5907350" y="2746200"/>
            <a:ext cx="1250100" cy="40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accent4"/>
                </a:solidFill>
                <a:latin typeface="Helvetica Neue"/>
                <a:ea typeface="Helvetica Neue"/>
                <a:cs typeface="Helvetica Neue"/>
                <a:sym typeface="Helvetica Neue"/>
              </a:rPr>
              <a:t>Proximity</a:t>
            </a:r>
            <a:endParaRPr b="1" sz="1200">
              <a:solidFill>
                <a:schemeClr val="accent4"/>
              </a:solidFill>
              <a:latin typeface="Helvetica Neue"/>
              <a:ea typeface="Helvetica Neue"/>
              <a:cs typeface="Helvetica Neue"/>
              <a:sym typeface="Helvetica Neue"/>
            </a:endParaRPr>
          </a:p>
        </p:txBody>
      </p:sp>
      <p:cxnSp>
        <p:nvCxnSpPr>
          <p:cNvPr id="180" name="Google Shape;180;p29"/>
          <p:cNvCxnSpPr/>
          <p:nvPr/>
        </p:nvCxnSpPr>
        <p:spPr>
          <a:xfrm rot="10800000">
            <a:off x="5852700" y="2015875"/>
            <a:ext cx="336900" cy="804900"/>
          </a:xfrm>
          <a:prstGeom prst="straightConnector1">
            <a:avLst/>
          </a:prstGeom>
          <a:noFill/>
          <a:ln cap="flat" cmpd="sng" w="9525">
            <a:solidFill>
              <a:schemeClr val="dk2"/>
            </a:solidFill>
            <a:prstDash val="solid"/>
            <a:round/>
            <a:headEnd len="med" w="med" type="none"/>
            <a:tailEnd len="med" w="med" type="triangle"/>
          </a:ln>
        </p:spPr>
      </p:cxnSp>
      <p:sp>
        <p:nvSpPr>
          <p:cNvPr id="181" name="Google Shape;181;p29"/>
          <p:cNvSpPr/>
          <p:nvPr/>
        </p:nvSpPr>
        <p:spPr>
          <a:xfrm>
            <a:off x="5178300" y="961275"/>
            <a:ext cx="674400" cy="640500"/>
          </a:xfrm>
          <a:prstGeom prst="down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sp>
        <p:nvSpPr>
          <p:cNvPr id="182" name="Google Shape;182;p29"/>
          <p:cNvSpPr/>
          <p:nvPr/>
        </p:nvSpPr>
        <p:spPr>
          <a:xfrm>
            <a:off x="7016200" y="961275"/>
            <a:ext cx="674400" cy="640500"/>
          </a:xfrm>
          <a:prstGeom prst="down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3" name="Google Shape;183;p29"/>
          <p:cNvSpPr txBox="1"/>
          <p:nvPr/>
        </p:nvSpPr>
        <p:spPr>
          <a:xfrm>
            <a:off x="3655900" y="319700"/>
            <a:ext cx="26967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Good approximation</a:t>
            </a:r>
            <a:endParaRPr sz="1800">
              <a:solidFill>
                <a:schemeClr val="dk2"/>
              </a:solidFill>
            </a:endParaRPr>
          </a:p>
        </p:txBody>
      </p:sp>
      <p:sp>
        <p:nvSpPr>
          <p:cNvPr id="184" name="Google Shape;184;p29"/>
          <p:cNvSpPr txBox="1"/>
          <p:nvPr/>
        </p:nvSpPr>
        <p:spPr>
          <a:xfrm>
            <a:off x="6189600" y="319700"/>
            <a:ext cx="2696700" cy="51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Regularization</a:t>
            </a:r>
            <a:endParaRPr sz="1800">
              <a:solidFill>
                <a:schemeClr val="dk2"/>
              </a:solidFill>
            </a:endParaRPr>
          </a:p>
        </p:txBody>
      </p:sp>
      <p:sp>
        <p:nvSpPr>
          <p:cNvPr id="185" name="Google Shape;185;p29"/>
          <p:cNvSpPr txBox="1"/>
          <p:nvPr/>
        </p:nvSpPr>
        <p:spPr>
          <a:xfrm>
            <a:off x="473750" y="4291425"/>
            <a:ext cx="587100" cy="4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X = </a:t>
            </a:r>
            <a:endParaRPr sz="1800">
              <a:solidFill>
                <a:schemeClr val="dk2"/>
              </a:solidFill>
            </a:endParaRPr>
          </a:p>
        </p:txBody>
      </p:sp>
      <p:pic>
        <p:nvPicPr>
          <p:cNvPr id="186" name="Google Shape;186;p29"/>
          <p:cNvPicPr preferRelativeResize="0"/>
          <p:nvPr/>
        </p:nvPicPr>
        <p:blipFill>
          <a:blip r:embed="rId4">
            <a:alphaModFix/>
          </a:blip>
          <a:stretch>
            <a:fillRect/>
          </a:stretch>
        </p:blipFill>
        <p:spPr>
          <a:xfrm>
            <a:off x="930725" y="4291425"/>
            <a:ext cx="6404675" cy="435000"/>
          </a:xfrm>
          <a:prstGeom prst="rect">
            <a:avLst/>
          </a:prstGeom>
          <a:noFill/>
          <a:ln>
            <a:noFill/>
          </a:ln>
        </p:spPr>
      </p:pic>
      <p:cxnSp>
        <p:nvCxnSpPr>
          <p:cNvPr id="187" name="Google Shape;187;p29"/>
          <p:cNvCxnSpPr/>
          <p:nvPr/>
        </p:nvCxnSpPr>
        <p:spPr>
          <a:xfrm rot="10800000">
            <a:off x="1097000" y="2029750"/>
            <a:ext cx="43800" cy="2321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latin typeface="Helvetica Neue"/>
                <a:ea typeface="Helvetica Neue"/>
                <a:cs typeface="Helvetica Neue"/>
                <a:sym typeface="Helvetica Neue"/>
              </a:rPr>
              <a:t>Practical part</a:t>
            </a:r>
            <a:endParaRPr>
              <a:solidFill>
                <a:schemeClr val="accent4"/>
              </a:solidFill>
              <a:latin typeface="Helvetica Neue"/>
              <a:ea typeface="Helvetica Neue"/>
              <a:cs typeface="Helvetica Neue"/>
              <a:sym typeface="Helvetica Neue"/>
            </a:endParaRPr>
          </a:p>
        </p:txBody>
      </p:sp>
      <p:sp>
        <p:nvSpPr>
          <p:cNvPr id="193" name="Google Shape;193;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en">
                <a:latin typeface="Helvetica Neue"/>
                <a:ea typeface="Helvetica Neue"/>
                <a:cs typeface="Helvetica Neue"/>
                <a:sym typeface="Helvetica Neue"/>
              </a:rPr>
              <a:t>Link - </a:t>
            </a:r>
            <a:r>
              <a:rPr lang="en" u="sng">
                <a:solidFill>
                  <a:schemeClr val="accent5"/>
                </a:solidFill>
                <a:latin typeface="Helvetica Neue"/>
                <a:ea typeface="Helvetica Neue"/>
                <a:cs typeface="Helvetica Neue"/>
                <a:sym typeface="Helvetica Neue"/>
                <a:hlinkClick r:id="rId3">
                  <a:extLst>
                    <a:ext uri="{A12FA001-AC4F-418D-AE19-62706E023703}">
                      <ahyp:hlinkClr val="tx"/>
                    </a:ext>
                  </a:extLst>
                </a:hlinkClick>
              </a:rPr>
              <a:t>https://colab.research.google.com/drive/1GWbYNdKbYHy0ThrUbUEupdnpjHTwURlr</a:t>
            </a:r>
            <a:endParaRPr>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SHAP</a:t>
            </a:r>
            <a:endParaRPr b="1">
              <a:solidFill>
                <a:schemeClr val="accent4"/>
              </a:solidFill>
              <a:latin typeface="Helvetica Neue"/>
              <a:ea typeface="Helvetica Neue"/>
              <a:cs typeface="Helvetica Neue"/>
              <a:sym typeface="Helvetica Neue"/>
            </a:endParaRPr>
          </a:p>
        </p:txBody>
      </p:sp>
      <p:sp>
        <p:nvSpPr>
          <p:cNvPr id="199" name="Google Shape;199;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00">
                <a:solidFill>
                  <a:schemeClr val="accent4"/>
                </a:solidFill>
                <a:latin typeface="Helvetica Neue"/>
                <a:ea typeface="Helvetica Neue"/>
                <a:cs typeface="Helvetica Neue"/>
                <a:sym typeface="Helvetica Neue"/>
              </a:rPr>
              <a:t>SH</a:t>
            </a:r>
            <a:r>
              <a:rPr lang="en" sz="2400">
                <a:latin typeface="Helvetica Neue"/>
                <a:ea typeface="Helvetica Neue"/>
                <a:cs typeface="Helvetica Neue"/>
                <a:sym typeface="Helvetica Neue"/>
              </a:rPr>
              <a:t>apely</a:t>
            </a:r>
            <a:r>
              <a:rPr lang="en" sz="2400">
                <a:solidFill>
                  <a:srgbClr val="0000FF"/>
                </a:solidFill>
                <a:latin typeface="Helvetica Neue"/>
                <a:ea typeface="Helvetica Neue"/>
                <a:cs typeface="Helvetica Neue"/>
                <a:sym typeface="Helvetica Neue"/>
              </a:rPr>
              <a:t> </a:t>
            </a:r>
            <a:r>
              <a:rPr lang="en" sz="2400">
                <a:solidFill>
                  <a:schemeClr val="accent4"/>
                </a:solidFill>
                <a:latin typeface="Helvetica Neue"/>
                <a:ea typeface="Helvetica Neue"/>
                <a:cs typeface="Helvetica Neue"/>
                <a:sym typeface="Helvetica Neue"/>
              </a:rPr>
              <a:t>A</a:t>
            </a:r>
            <a:r>
              <a:rPr lang="en" sz="2400">
                <a:latin typeface="Helvetica Neue"/>
                <a:ea typeface="Helvetica Neue"/>
                <a:cs typeface="Helvetica Neue"/>
                <a:sym typeface="Helvetica Neue"/>
              </a:rPr>
              <a:t>dditive </a:t>
            </a:r>
            <a:r>
              <a:rPr lang="en" sz="2400">
                <a:latin typeface="Helvetica Neue"/>
                <a:ea typeface="Helvetica Neue"/>
                <a:cs typeface="Helvetica Neue"/>
                <a:sym typeface="Helvetica Neue"/>
              </a:rPr>
              <a:t>ex</a:t>
            </a:r>
            <a:r>
              <a:rPr lang="en" sz="2400">
                <a:solidFill>
                  <a:schemeClr val="accent4"/>
                </a:solidFill>
                <a:latin typeface="Helvetica Neue"/>
                <a:ea typeface="Helvetica Neue"/>
                <a:cs typeface="Helvetica Neue"/>
                <a:sym typeface="Helvetica Neue"/>
              </a:rPr>
              <a:t>P</a:t>
            </a:r>
            <a:r>
              <a:rPr lang="en" sz="2400">
                <a:latin typeface="Helvetica Neue"/>
                <a:ea typeface="Helvetica Neue"/>
                <a:cs typeface="Helvetica Neue"/>
                <a:sym typeface="Helvetica Neue"/>
              </a:rPr>
              <a:t>lanations</a:t>
            </a:r>
            <a:endParaRPr sz="2400">
              <a:latin typeface="Helvetica Neue"/>
              <a:ea typeface="Helvetica Neue"/>
              <a:cs typeface="Helvetica Neue"/>
              <a:sym typeface="Helvetica Neue"/>
            </a:endParaRPr>
          </a:p>
          <a:p>
            <a:pPr indent="0" lvl="0" marL="0" rtl="0" algn="l">
              <a:spcBef>
                <a:spcPts val="1200"/>
              </a:spcBef>
              <a:spcAft>
                <a:spcPts val="0"/>
              </a:spcAft>
              <a:buNone/>
            </a:pPr>
            <a:r>
              <a:t/>
            </a:r>
            <a:endParaRPr sz="2400">
              <a:latin typeface="Helvetica Neue"/>
              <a:ea typeface="Helvetica Neue"/>
              <a:cs typeface="Helvetica Neue"/>
              <a:sym typeface="Helvetica Neue"/>
            </a:endParaRPr>
          </a:p>
          <a:p>
            <a:pPr indent="0" lvl="0" marL="0" rtl="0" algn="l">
              <a:spcBef>
                <a:spcPts val="1200"/>
              </a:spcBef>
              <a:spcAft>
                <a:spcPts val="1200"/>
              </a:spcAft>
              <a:buNone/>
            </a:pPr>
            <a:r>
              <a:rPr lang="en" sz="2400">
                <a:latin typeface="Helvetica Neue"/>
                <a:ea typeface="Helvetica Neue"/>
                <a:cs typeface="Helvetica Neue"/>
                <a:sym typeface="Helvetica Neue"/>
              </a:rPr>
              <a:t>Based on the Shapely Values in Game theory by Lloyd Shapely. </a:t>
            </a:r>
            <a:r>
              <a:rPr lang="en" sz="2400">
                <a:latin typeface="Helvetica Neue"/>
                <a:ea typeface="Helvetica Neue"/>
                <a:cs typeface="Helvetica Neue"/>
                <a:sym typeface="Helvetica Neue"/>
              </a:rPr>
              <a:t>(</a:t>
            </a:r>
            <a:r>
              <a:rPr lang="en" sz="2400" u="sng">
                <a:solidFill>
                  <a:schemeClr val="hlink"/>
                </a:solidFill>
                <a:latin typeface="Helvetica Neue"/>
                <a:ea typeface="Helvetica Neue"/>
                <a:cs typeface="Helvetica Neue"/>
                <a:sym typeface="Helvetica Neue"/>
                <a:hlinkClick r:id="rId4"/>
              </a:rPr>
              <a:t>https://en.wikipedia.org/wiki/Shapley_value</a:t>
            </a:r>
            <a:r>
              <a:rPr lang="en" sz="2400">
                <a:latin typeface="Helvetica Neue"/>
                <a:ea typeface="Helvetica Neue"/>
                <a:cs typeface="Helvetica Neue"/>
                <a:sym typeface="Helvetica Neue"/>
              </a:rPr>
              <a:t>)</a:t>
            </a:r>
            <a:r>
              <a:rPr lang="en" sz="2400">
                <a:latin typeface="Helvetica Neue"/>
                <a:ea typeface="Helvetica Neue"/>
                <a:cs typeface="Helvetica Neue"/>
                <a:sym typeface="Helvetica Neue"/>
              </a:rPr>
              <a:t> </a:t>
            </a:r>
            <a:endParaRPr sz="2400">
              <a:latin typeface="Helvetica Neue"/>
              <a:ea typeface="Helvetica Neue"/>
              <a:cs typeface="Helvetica Neue"/>
              <a:sym typeface="Helvetica Neu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ctrTitle"/>
          </p:nvPr>
        </p:nvSpPr>
        <p:spPr>
          <a:xfrm>
            <a:off x="1073100" y="2571750"/>
            <a:ext cx="6997800" cy="16161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sz="1550">
                <a:latin typeface="Helvetica Neue"/>
                <a:ea typeface="Helvetica Neue"/>
                <a:cs typeface="Helvetica Neue"/>
                <a:sym typeface="Helvetica Neue"/>
              </a:rPr>
              <a:t>Pollicy is an award-winning feminist collective of technologists, data scientists, creatives and academics working at the intersection of data, design and technology to craft better life experiences by harnessing improved data. Our work focuses on influencing a culture of responsible data use, promoting appropriate data governance practices and advocating for policies that support an enabling data ecosystem.</a:t>
            </a:r>
            <a:endParaRPr sz="3000"/>
          </a:p>
        </p:txBody>
      </p:sp>
      <p:sp>
        <p:nvSpPr>
          <p:cNvPr id="62" name="Google Shape;62;p14"/>
          <p:cNvSpPr txBox="1"/>
          <p:nvPr>
            <p:ph idx="1" type="subTitle"/>
          </p:nvPr>
        </p:nvSpPr>
        <p:spPr>
          <a:xfrm>
            <a:off x="2901300" y="518100"/>
            <a:ext cx="3341400" cy="6156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accent4"/>
                </a:solidFill>
                <a:latin typeface="Helvetica Neue"/>
                <a:ea typeface="Helvetica Neue"/>
                <a:cs typeface="Helvetica Neue"/>
                <a:sym typeface="Helvetica Neue"/>
              </a:rPr>
              <a:t>About Pollicy</a:t>
            </a:r>
            <a:endParaRPr b="1">
              <a:solidFill>
                <a:schemeClr val="accent4"/>
              </a:solidFill>
              <a:latin typeface="Helvetica Neue"/>
              <a:ea typeface="Helvetica Neue"/>
              <a:cs typeface="Helvetica Neue"/>
              <a:sym typeface="Helvetica Neue"/>
            </a:endParaRPr>
          </a:p>
        </p:txBody>
      </p:sp>
      <p:pic>
        <p:nvPicPr>
          <p:cNvPr id="63" name="Google Shape;63;p14"/>
          <p:cNvPicPr preferRelativeResize="0"/>
          <p:nvPr/>
        </p:nvPicPr>
        <p:blipFill>
          <a:blip r:embed="rId3">
            <a:alphaModFix/>
          </a:blip>
          <a:stretch>
            <a:fillRect/>
          </a:stretch>
        </p:blipFill>
        <p:spPr>
          <a:xfrm>
            <a:off x="7467600" y="152400"/>
            <a:ext cx="1524000" cy="1524000"/>
          </a:xfrm>
          <a:prstGeom prst="round2DiagRect">
            <a:avLst>
              <a:gd fmla="val 16667" name="adj1"/>
              <a:gd fmla="val 0" name="adj2"/>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Explanation</a:t>
            </a:r>
            <a:endParaRPr b="1">
              <a:solidFill>
                <a:schemeClr val="accent4"/>
              </a:solidFill>
              <a:latin typeface="Helvetica Neue"/>
              <a:ea typeface="Helvetica Neue"/>
              <a:cs typeface="Helvetica Neue"/>
              <a:sym typeface="Helvetica Neue"/>
            </a:endParaRPr>
          </a:p>
        </p:txBody>
      </p:sp>
      <p:pic>
        <p:nvPicPr>
          <p:cNvPr id="205" name="Google Shape;205;p32"/>
          <p:cNvPicPr preferRelativeResize="0"/>
          <p:nvPr/>
        </p:nvPicPr>
        <p:blipFill>
          <a:blip r:embed="rId3">
            <a:alphaModFix/>
          </a:blip>
          <a:stretch>
            <a:fillRect/>
          </a:stretch>
        </p:blipFill>
        <p:spPr>
          <a:xfrm>
            <a:off x="1600675" y="1177350"/>
            <a:ext cx="1053825" cy="1053825"/>
          </a:xfrm>
          <a:prstGeom prst="rect">
            <a:avLst/>
          </a:prstGeom>
          <a:noFill/>
          <a:ln>
            <a:noFill/>
          </a:ln>
        </p:spPr>
      </p:pic>
      <p:pic>
        <p:nvPicPr>
          <p:cNvPr id="206" name="Google Shape;206;p32"/>
          <p:cNvPicPr preferRelativeResize="0"/>
          <p:nvPr/>
        </p:nvPicPr>
        <p:blipFill>
          <a:blip r:embed="rId3">
            <a:alphaModFix/>
          </a:blip>
          <a:stretch>
            <a:fillRect/>
          </a:stretch>
        </p:blipFill>
        <p:spPr>
          <a:xfrm>
            <a:off x="2851375" y="1177350"/>
            <a:ext cx="1053825" cy="1053825"/>
          </a:xfrm>
          <a:prstGeom prst="rect">
            <a:avLst/>
          </a:prstGeom>
          <a:noFill/>
          <a:ln>
            <a:noFill/>
          </a:ln>
        </p:spPr>
      </p:pic>
      <p:pic>
        <p:nvPicPr>
          <p:cNvPr id="207" name="Google Shape;207;p32"/>
          <p:cNvPicPr preferRelativeResize="0"/>
          <p:nvPr/>
        </p:nvPicPr>
        <p:blipFill>
          <a:blip r:embed="rId3">
            <a:alphaModFix/>
          </a:blip>
          <a:stretch>
            <a:fillRect/>
          </a:stretch>
        </p:blipFill>
        <p:spPr>
          <a:xfrm>
            <a:off x="4102075" y="1177350"/>
            <a:ext cx="1053825" cy="1053825"/>
          </a:xfrm>
          <a:prstGeom prst="rect">
            <a:avLst/>
          </a:prstGeom>
          <a:noFill/>
          <a:ln>
            <a:noFill/>
          </a:ln>
        </p:spPr>
      </p:pic>
      <p:pic>
        <p:nvPicPr>
          <p:cNvPr id="208" name="Google Shape;208;p32"/>
          <p:cNvPicPr preferRelativeResize="0"/>
          <p:nvPr/>
        </p:nvPicPr>
        <p:blipFill>
          <a:blip r:embed="rId3">
            <a:alphaModFix/>
          </a:blip>
          <a:stretch>
            <a:fillRect/>
          </a:stretch>
        </p:blipFill>
        <p:spPr>
          <a:xfrm>
            <a:off x="5515875" y="1177350"/>
            <a:ext cx="1053825" cy="1053825"/>
          </a:xfrm>
          <a:prstGeom prst="rect">
            <a:avLst/>
          </a:prstGeom>
          <a:noFill/>
          <a:ln>
            <a:noFill/>
          </a:ln>
        </p:spPr>
      </p:pic>
      <p:pic>
        <p:nvPicPr>
          <p:cNvPr id="209" name="Google Shape;209;p32"/>
          <p:cNvPicPr preferRelativeResize="0"/>
          <p:nvPr/>
        </p:nvPicPr>
        <p:blipFill>
          <a:blip r:embed="rId3">
            <a:alphaModFix/>
          </a:blip>
          <a:stretch>
            <a:fillRect/>
          </a:stretch>
        </p:blipFill>
        <p:spPr>
          <a:xfrm>
            <a:off x="6788325" y="1133700"/>
            <a:ext cx="1053825" cy="1053825"/>
          </a:xfrm>
          <a:prstGeom prst="rect">
            <a:avLst/>
          </a:prstGeom>
          <a:noFill/>
          <a:ln>
            <a:noFill/>
          </a:ln>
        </p:spPr>
      </p:pic>
      <p:pic>
        <p:nvPicPr>
          <p:cNvPr id="210" name="Google Shape;210;p32"/>
          <p:cNvPicPr preferRelativeResize="0"/>
          <p:nvPr/>
        </p:nvPicPr>
        <p:blipFill>
          <a:blip r:embed="rId4">
            <a:alphaModFix/>
          </a:blip>
          <a:stretch>
            <a:fillRect/>
          </a:stretch>
        </p:blipFill>
        <p:spPr>
          <a:xfrm>
            <a:off x="3782888" y="3993000"/>
            <a:ext cx="1692196" cy="656253"/>
          </a:xfrm>
          <a:prstGeom prst="rect">
            <a:avLst/>
          </a:prstGeom>
          <a:noFill/>
          <a:ln>
            <a:noFill/>
          </a:ln>
        </p:spPr>
      </p:pic>
      <p:pic>
        <p:nvPicPr>
          <p:cNvPr id="211" name="Google Shape;211;p32"/>
          <p:cNvPicPr preferRelativeResize="0"/>
          <p:nvPr/>
        </p:nvPicPr>
        <p:blipFill>
          <a:blip r:embed="rId5">
            <a:alphaModFix/>
          </a:blip>
          <a:stretch>
            <a:fillRect/>
          </a:stretch>
        </p:blipFill>
        <p:spPr>
          <a:xfrm>
            <a:off x="4161250" y="2622588"/>
            <a:ext cx="935475" cy="9354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latin typeface="Helvetica Neue"/>
                <a:ea typeface="Helvetica Neue"/>
                <a:cs typeface="Helvetica Neue"/>
                <a:sym typeface="Helvetica Neue"/>
              </a:rPr>
              <a:t>Explanation</a:t>
            </a:r>
            <a:endParaRPr>
              <a:solidFill>
                <a:schemeClr val="accent4"/>
              </a:solidFill>
              <a:latin typeface="Helvetica Neue"/>
              <a:ea typeface="Helvetica Neue"/>
              <a:cs typeface="Helvetica Neue"/>
              <a:sym typeface="Helvetica Neue"/>
            </a:endParaRPr>
          </a:p>
        </p:txBody>
      </p:sp>
      <p:pic>
        <p:nvPicPr>
          <p:cNvPr id="217" name="Google Shape;217;p33"/>
          <p:cNvPicPr preferRelativeResize="0"/>
          <p:nvPr/>
        </p:nvPicPr>
        <p:blipFill>
          <a:blip r:embed="rId3">
            <a:alphaModFix/>
          </a:blip>
          <a:stretch>
            <a:fillRect/>
          </a:stretch>
        </p:blipFill>
        <p:spPr>
          <a:xfrm>
            <a:off x="1600675" y="1177350"/>
            <a:ext cx="1053825" cy="1053825"/>
          </a:xfrm>
          <a:prstGeom prst="rect">
            <a:avLst/>
          </a:prstGeom>
          <a:noFill/>
          <a:ln>
            <a:noFill/>
          </a:ln>
        </p:spPr>
      </p:pic>
      <p:pic>
        <p:nvPicPr>
          <p:cNvPr id="218" name="Google Shape;218;p33"/>
          <p:cNvPicPr preferRelativeResize="0"/>
          <p:nvPr/>
        </p:nvPicPr>
        <p:blipFill>
          <a:blip r:embed="rId3">
            <a:alphaModFix/>
          </a:blip>
          <a:stretch>
            <a:fillRect/>
          </a:stretch>
        </p:blipFill>
        <p:spPr>
          <a:xfrm>
            <a:off x="2851375" y="1177350"/>
            <a:ext cx="1053825" cy="1053825"/>
          </a:xfrm>
          <a:prstGeom prst="rect">
            <a:avLst/>
          </a:prstGeom>
          <a:noFill/>
          <a:ln>
            <a:noFill/>
          </a:ln>
        </p:spPr>
      </p:pic>
      <p:pic>
        <p:nvPicPr>
          <p:cNvPr id="219" name="Google Shape;219;p33"/>
          <p:cNvPicPr preferRelativeResize="0"/>
          <p:nvPr/>
        </p:nvPicPr>
        <p:blipFill>
          <a:blip r:embed="rId3">
            <a:alphaModFix/>
          </a:blip>
          <a:stretch>
            <a:fillRect/>
          </a:stretch>
        </p:blipFill>
        <p:spPr>
          <a:xfrm>
            <a:off x="4102075" y="1177350"/>
            <a:ext cx="1053825" cy="1053825"/>
          </a:xfrm>
          <a:prstGeom prst="rect">
            <a:avLst/>
          </a:prstGeom>
          <a:noFill/>
          <a:ln>
            <a:noFill/>
          </a:ln>
        </p:spPr>
      </p:pic>
      <p:pic>
        <p:nvPicPr>
          <p:cNvPr id="220" name="Google Shape;220;p33"/>
          <p:cNvPicPr preferRelativeResize="0"/>
          <p:nvPr/>
        </p:nvPicPr>
        <p:blipFill>
          <a:blip r:embed="rId3">
            <a:alphaModFix/>
          </a:blip>
          <a:stretch>
            <a:fillRect/>
          </a:stretch>
        </p:blipFill>
        <p:spPr>
          <a:xfrm>
            <a:off x="5515875" y="1177350"/>
            <a:ext cx="1053825" cy="1053825"/>
          </a:xfrm>
          <a:prstGeom prst="rect">
            <a:avLst/>
          </a:prstGeom>
          <a:noFill/>
          <a:ln>
            <a:noFill/>
          </a:ln>
        </p:spPr>
      </p:pic>
      <p:pic>
        <p:nvPicPr>
          <p:cNvPr id="221" name="Google Shape;221;p33"/>
          <p:cNvPicPr preferRelativeResize="0"/>
          <p:nvPr/>
        </p:nvPicPr>
        <p:blipFill>
          <a:blip r:embed="rId3">
            <a:alphaModFix/>
          </a:blip>
          <a:stretch>
            <a:fillRect/>
          </a:stretch>
        </p:blipFill>
        <p:spPr>
          <a:xfrm>
            <a:off x="6788325" y="1133700"/>
            <a:ext cx="1053825" cy="1053825"/>
          </a:xfrm>
          <a:prstGeom prst="rect">
            <a:avLst/>
          </a:prstGeom>
          <a:noFill/>
          <a:ln>
            <a:noFill/>
          </a:ln>
        </p:spPr>
      </p:pic>
      <p:pic>
        <p:nvPicPr>
          <p:cNvPr id="222" name="Google Shape;222;p33"/>
          <p:cNvPicPr preferRelativeResize="0"/>
          <p:nvPr/>
        </p:nvPicPr>
        <p:blipFill>
          <a:blip r:embed="rId4">
            <a:alphaModFix/>
          </a:blip>
          <a:stretch>
            <a:fillRect/>
          </a:stretch>
        </p:blipFill>
        <p:spPr>
          <a:xfrm>
            <a:off x="3782888" y="3993000"/>
            <a:ext cx="1692196" cy="656253"/>
          </a:xfrm>
          <a:prstGeom prst="rect">
            <a:avLst/>
          </a:prstGeom>
          <a:noFill/>
          <a:ln>
            <a:noFill/>
          </a:ln>
        </p:spPr>
      </p:pic>
      <p:cxnSp>
        <p:nvCxnSpPr>
          <p:cNvPr id="223" name="Google Shape;223;p33"/>
          <p:cNvCxnSpPr/>
          <p:nvPr/>
        </p:nvCxnSpPr>
        <p:spPr>
          <a:xfrm>
            <a:off x="2644600" y="776425"/>
            <a:ext cx="0" cy="3120900"/>
          </a:xfrm>
          <a:prstGeom prst="straightConnector1">
            <a:avLst/>
          </a:prstGeom>
          <a:noFill/>
          <a:ln cap="flat" cmpd="sng" w="38100">
            <a:solidFill>
              <a:schemeClr val="dk2"/>
            </a:solidFill>
            <a:prstDash val="lgDash"/>
            <a:round/>
            <a:headEnd len="med" w="med" type="none"/>
            <a:tailEnd len="med" w="med" type="none"/>
          </a:ln>
        </p:spPr>
      </p:cxnSp>
      <p:pic>
        <p:nvPicPr>
          <p:cNvPr id="224" name="Google Shape;224;p33"/>
          <p:cNvPicPr preferRelativeResize="0"/>
          <p:nvPr/>
        </p:nvPicPr>
        <p:blipFill>
          <a:blip r:embed="rId5">
            <a:alphaModFix/>
          </a:blip>
          <a:stretch>
            <a:fillRect/>
          </a:stretch>
        </p:blipFill>
        <p:spPr>
          <a:xfrm>
            <a:off x="2380925" y="4116775"/>
            <a:ext cx="527350" cy="408699"/>
          </a:xfrm>
          <a:prstGeom prst="rect">
            <a:avLst/>
          </a:prstGeom>
          <a:noFill/>
          <a:ln>
            <a:noFill/>
          </a:ln>
        </p:spPr>
      </p:pic>
      <p:pic>
        <p:nvPicPr>
          <p:cNvPr id="225" name="Google Shape;225;p33"/>
          <p:cNvPicPr preferRelativeResize="0"/>
          <p:nvPr/>
        </p:nvPicPr>
        <p:blipFill>
          <a:blip r:embed="rId6">
            <a:alphaModFix/>
          </a:blip>
          <a:stretch>
            <a:fillRect/>
          </a:stretch>
        </p:blipFill>
        <p:spPr>
          <a:xfrm>
            <a:off x="4169131" y="2753100"/>
            <a:ext cx="805750" cy="8057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latin typeface="Helvetica Neue"/>
                <a:ea typeface="Helvetica Neue"/>
                <a:cs typeface="Helvetica Neue"/>
                <a:sym typeface="Helvetica Neue"/>
              </a:rPr>
              <a:t>Explanation</a:t>
            </a:r>
            <a:endParaRPr>
              <a:solidFill>
                <a:schemeClr val="accent4"/>
              </a:solidFill>
              <a:latin typeface="Helvetica Neue"/>
              <a:ea typeface="Helvetica Neue"/>
              <a:cs typeface="Helvetica Neue"/>
              <a:sym typeface="Helvetica Neue"/>
            </a:endParaRPr>
          </a:p>
        </p:txBody>
      </p:sp>
      <p:pic>
        <p:nvPicPr>
          <p:cNvPr id="231" name="Google Shape;231;p34"/>
          <p:cNvPicPr preferRelativeResize="0"/>
          <p:nvPr/>
        </p:nvPicPr>
        <p:blipFill>
          <a:blip r:embed="rId3">
            <a:alphaModFix/>
          </a:blip>
          <a:stretch>
            <a:fillRect/>
          </a:stretch>
        </p:blipFill>
        <p:spPr>
          <a:xfrm>
            <a:off x="1600675" y="1177350"/>
            <a:ext cx="1053825" cy="1053825"/>
          </a:xfrm>
          <a:prstGeom prst="rect">
            <a:avLst/>
          </a:prstGeom>
          <a:noFill/>
          <a:ln>
            <a:noFill/>
          </a:ln>
        </p:spPr>
      </p:pic>
      <p:pic>
        <p:nvPicPr>
          <p:cNvPr id="232" name="Google Shape;232;p34"/>
          <p:cNvPicPr preferRelativeResize="0"/>
          <p:nvPr/>
        </p:nvPicPr>
        <p:blipFill>
          <a:blip r:embed="rId3">
            <a:alphaModFix/>
          </a:blip>
          <a:stretch>
            <a:fillRect/>
          </a:stretch>
        </p:blipFill>
        <p:spPr>
          <a:xfrm>
            <a:off x="2851375" y="1177350"/>
            <a:ext cx="1053825" cy="1053825"/>
          </a:xfrm>
          <a:prstGeom prst="rect">
            <a:avLst/>
          </a:prstGeom>
          <a:noFill/>
          <a:ln>
            <a:noFill/>
          </a:ln>
        </p:spPr>
      </p:pic>
      <p:pic>
        <p:nvPicPr>
          <p:cNvPr id="233" name="Google Shape;233;p34"/>
          <p:cNvPicPr preferRelativeResize="0"/>
          <p:nvPr/>
        </p:nvPicPr>
        <p:blipFill>
          <a:blip r:embed="rId3">
            <a:alphaModFix/>
          </a:blip>
          <a:stretch>
            <a:fillRect/>
          </a:stretch>
        </p:blipFill>
        <p:spPr>
          <a:xfrm>
            <a:off x="4102075" y="1177350"/>
            <a:ext cx="1053825" cy="1053825"/>
          </a:xfrm>
          <a:prstGeom prst="rect">
            <a:avLst/>
          </a:prstGeom>
          <a:noFill/>
          <a:ln>
            <a:noFill/>
          </a:ln>
        </p:spPr>
      </p:pic>
      <p:pic>
        <p:nvPicPr>
          <p:cNvPr id="234" name="Google Shape;234;p34"/>
          <p:cNvPicPr preferRelativeResize="0"/>
          <p:nvPr/>
        </p:nvPicPr>
        <p:blipFill>
          <a:blip r:embed="rId3">
            <a:alphaModFix/>
          </a:blip>
          <a:stretch>
            <a:fillRect/>
          </a:stretch>
        </p:blipFill>
        <p:spPr>
          <a:xfrm>
            <a:off x="5515875" y="1177350"/>
            <a:ext cx="1053825" cy="1053825"/>
          </a:xfrm>
          <a:prstGeom prst="rect">
            <a:avLst/>
          </a:prstGeom>
          <a:noFill/>
          <a:ln>
            <a:noFill/>
          </a:ln>
        </p:spPr>
      </p:pic>
      <p:pic>
        <p:nvPicPr>
          <p:cNvPr id="235" name="Google Shape;235;p34"/>
          <p:cNvPicPr preferRelativeResize="0"/>
          <p:nvPr/>
        </p:nvPicPr>
        <p:blipFill>
          <a:blip r:embed="rId3">
            <a:alphaModFix/>
          </a:blip>
          <a:stretch>
            <a:fillRect/>
          </a:stretch>
        </p:blipFill>
        <p:spPr>
          <a:xfrm>
            <a:off x="6788325" y="1133700"/>
            <a:ext cx="1053825" cy="1053825"/>
          </a:xfrm>
          <a:prstGeom prst="rect">
            <a:avLst/>
          </a:prstGeom>
          <a:noFill/>
          <a:ln>
            <a:noFill/>
          </a:ln>
        </p:spPr>
      </p:pic>
      <p:pic>
        <p:nvPicPr>
          <p:cNvPr id="236" name="Google Shape;236;p34"/>
          <p:cNvPicPr preferRelativeResize="0"/>
          <p:nvPr/>
        </p:nvPicPr>
        <p:blipFill>
          <a:blip r:embed="rId4">
            <a:alphaModFix/>
          </a:blip>
          <a:stretch>
            <a:fillRect/>
          </a:stretch>
        </p:blipFill>
        <p:spPr>
          <a:xfrm>
            <a:off x="3782888" y="3993000"/>
            <a:ext cx="1692196" cy="656253"/>
          </a:xfrm>
          <a:prstGeom prst="rect">
            <a:avLst/>
          </a:prstGeom>
          <a:noFill/>
          <a:ln>
            <a:noFill/>
          </a:ln>
        </p:spPr>
      </p:pic>
      <p:cxnSp>
        <p:nvCxnSpPr>
          <p:cNvPr id="237" name="Google Shape;237;p34"/>
          <p:cNvCxnSpPr/>
          <p:nvPr/>
        </p:nvCxnSpPr>
        <p:spPr>
          <a:xfrm>
            <a:off x="6711575" y="697225"/>
            <a:ext cx="0" cy="3120900"/>
          </a:xfrm>
          <a:prstGeom prst="straightConnector1">
            <a:avLst/>
          </a:prstGeom>
          <a:noFill/>
          <a:ln cap="flat" cmpd="sng" w="38100">
            <a:solidFill>
              <a:schemeClr val="dk2"/>
            </a:solidFill>
            <a:prstDash val="lgDash"/>
            <a:round/>
            <a:headEnd len="med" w="med" type="none"/>
            <a:tailEnd len="med" w="med" type="none"/>
          </a:ln>
        </p:spPr>
      </p:cxnSp>
      <p:pic>
        <p:nvPicPr>
          <p:cNvPr id="238" name="Google Shape;238;p34"/>
          <p:cNvPicPr preferRelativeResize="0"/>
          <p:nvPr/>
        </p:nvPicPr>
        <p:blipFill>
          <a:blip r:embed="rId5">
            <a:alphaModFix/>
          </a:blip>
          <a:stretch>
            <a:fillRect/>
          </a:stretch>
        </p:blipFill>
        <p:spPr>
          <a:xfrm>
            <a:off x="6447900" y="4037575"/>
            <a:ext cx="527350" cy="408699"/>
          </a:xfrm>
          <a:prstGeom prst="rect">
            <a:avLst/>
          </a:prstGeom>
          <a:noFill/>
          <a:ln>
            <a:noFill/>
          </a:ln>
        </p:spPr>
      </p:pic>
      <p:pic>
        <p:nvPicPr>
          <p:cNvPr id="239" name="Google Shape;239;p34"/>
          <p:cNvPicPr preferRelativeResize="0"/>
          <p:nvPr/>
        </p:nvPicPr>
        <p:blipFill>
          <a:blip r:embed="rId6">
            <a:alphaModFix/>
          </a:blip>
          <a:stretch>
            <a:fillRect/>
          </a:stretch>
        </p:blipFill>
        <p:spPr>
          <a:xfrm>
            <a:off x="4068614" y="2657677"/>
            <a:ext cx="1006776" cy="10067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latin typeface="Helvetica Neue"/>
                <a:ea typeface="Helvetica Neue"/>
                <a:cs typeface="Helvetica Neue"/>
                <a:sym typeface="Helvetica Neue"/>
              </a:rPr>
              <a:t>Explanation</a:t>
            </a:r>
            <a:endParaRPr>
              <a:solidFill>
                <a:schemeClr val="accent4"/>
              </a:solidFill>
              <a:latin typeface="Helvetica Neue"/>
              <a:ea typeface="Helvetica Neue"/>
              <a:cs typeface="Helvetica Neue"/>
              <a:sym typeface="Helvetica Neue"/>
            </a:endParaRPr>
          </a:p>
        </p:txBody>
      </p:sp>
      <p:pic>
        <p:nvPicPr>
          <p:cNvPr id="245" name="Google Shape;245;p35"/>
          <p:cNvPicPr preferRelativeResize="0"/>
          <p:nvPr/>
        </p:nvPicPr>
        <p:blipFill>
          <a:blip r:embed="rId3">
            <a:alphaModFix/>
          </a:blip>
          <a:stretch>
            <a:fillRect/>
          </a:stretch>
        </p:blipFill>
        <p:spPr>
          <a:xfrm>
            <a:off x="1600675" y="1177350"/>
            <a:ext cx="1053825" cy="1053825"/>
          </a:xfrm>
          <a:prstGeom prst="rect">
            <a:avLst/>
          </a:prstGeom>
          <a:noFill/>
          <a:ln>
            <a:noFill/>
          </a:ln>
        </p:spPr>
      </p:pic>
      <p:pic>
        <p:nvPicPr>
          <p:cNvPr id="246" name="Google Shape;246;p35"/>
          <p:cNvPicPr preferRelativeResize="0"/>
          <p:nvPr/>
        </p:nvPicPr>
        <p:blipFill>
          <a:blip r:embed="rId3">
            <a:alphaModFix/>
          </a:blip>
          <a:stretch>
            <a:fillRect/>
          </a:stretch>
        </p:blipFill>
        <p:spPr>
          <a:xfrm>
            <a:off x="2851375" y="1177350"/>
            <a:ext cx="1053825" cy="1053825"/>
          </a:xfrm>
          <a:prstGeom prst="rect">
            <a:avLst/>
          </a:prstGeom>
          <a:noFill/>
          <a:ln>
            <a:noFill/>
          </a:ln>
        </p:spPr>
      </p:pic>
      <p:pic>
        <p:nvPicPr>
          <p:cNvPr id="247" name="Google Shape;247;p35"/>
          <p:cNvPicPr preferRelativeResize="0"/>
          <p:nvPr/>
        </p:nvPicPr>
        <p:blipFill>
          <a:blip r:embed="rId3">
            <a:alphaModFix/>
          </a:blip>
          <a:stretch>
            <a:fillRect/>
          </a:stretch>
        </p:blipFill>
        <p:spPr>
          <a:xfrm>
            <a:off x="4102075" y="1177350"/>
            <a:ext cx="1053825" cy="1053825"/>
          </a:xfrm>
          <a:prstGeom prst="rect">
            <a:avLst/>
          </a:prstGeom>
          <a:noFill/>
          <a:ln>
            <a:noFill/>
          </a:ln>
        </p:spPr>
      </p:pic>
      <p:pic>
        <p:nvPicPr>
          <p:cNvPr id="248" name="Google Shape;248;p35"/>
          <p:cNvPicPr preferRelativeResize="0"/>
          <p:nvPr/>
        </p:nvPicPr>
        <p:blipFill>
          <a:blip r:embed="rId3">
            <a:alphaModFix/>
          </a:blip>
          <a:stretch>
            <a:fillRect/>
          </a:stretch>
        </p:blipFill>
        <p:spPr>
          <a:xfrm>
            <a:off x="5515875" y="1177350"/>
            <a:ext cx="1053825" cy="1053825"/>
          </a:xfrm>
          <a:prstGeom prst="rect">
            <a:avLst/>
          </a:prstGeom>
          <a:noFill/>
          <a:ln>
            <a:noFill/>
          </a:ln>
        </p:spPr>
      </p:pic>
      <p:pic>
        <p:nvPicPr>
          <p:cNvPr id="249" name="Google Shape;249;p35"/>
          <p:cNvPicPr preferRelativeResize="0"/>
          <p:nvPr/>
        </p:nvPicPr>
        <p:blipFill>
          <a:blip r:embed="rId3">
            <a:alphaModFix/>
          </a:blip>
          <a:stretch>
            <a:fillRect/>
          </a:stretch>
        </p:blipFill>
        <p:spPr>
          <a:xfrm>
            <a:off x="6788325" y="1133700"/>
            <a:ext cx="1053825" cy="1053825"/>
          </a:xfrm>
          <a:prstGeom prst="rect">
            <a:avLst/>
          </a:prstGeom>
          <a:noFill/>
          <a:ln>
            <a:noFill/>
          </a:ln>
        </p:spPr>
      </p:pic>
      <p:pic>
        <p:nvPicPr>
          <p:cNvPr id="250" name="Google Shape;250;p35"/>
          <p:cNvPicPr preferRelativeResize="0"/>
          <p:nvPr/>
        </p:nvPicPr>
        <p:blipFill>
          <a:blip r:embed="rId4">
            <a:alphaModFix/>
          </a:blip>
          <a:stretch>
            <a:fillRect/>
          </a:stretch>
        </p:blipFill>
        <p:spPr>
          <a:xfrm>
            <a:off x="3782888" y="3993000"/>
            <a:ext cx="1692196" cy="656253"/>
          </a:xfrm>
          <a:prstGeom prst="rect">
            <a:avLst/>
          </a:prstGeom>
          <a:noFill/>
          <a:ln>
            <a:noFill/>
          </a:ln>
        </p:spPr>
      </p:pic>
      <p:cxnSp>
        <p:nvCxnSpPr>
          <p:cNvPr id="251" name="Google Shape;251;p35"/>
          <p:cNvCxnSpPr/>
          <p:nvPr/>
        </p:nvCxnSpPr>
        <p:spPr>
          <a:xfrm>
            <a:off x="6711575" y="697225"/>
            <a:ext cx="0" cy="3120900"/>
          </a:xfrm>
          <a:prstGeom prst="straightConnector1">
            <a:avLst/>
          </a:prstGeom>
          <a:noFill/>
          <a:ln cap="flat" cmpd="sng" w="38100">
            <a:solidFill>
              <a:schemeClr val="dk2"/>
            </a:solidFill>
            <a:prstDash val="lgDash"/>
            <a:round/>
            <a:headEnd len="med" w="med" type="none"/>
            <a:tailEnd len="med" w="med" type="none"/>
          </a:ln>
        </p:spPr>
      </p:cxnSp>
      <p:pic>
        <p:nvPicPr>
          <p:cNvPr id="252" name="Google Shape;252;p35"/>
          <p:cNvPicPr preferRelativeResize="0"/>
          <p:nvPr/>
        </p:nvPicPr>
        <p:blipFill>
          <a:blip r:embed="rId5">
            <a:alphaModFix/>
          </a:blip>
          <a:stretch>
            <a:fillRect/>
          </a:stretch>
        </p:blipFill>
        <p:spPr>
          <a:xfrm>
            <a:off x="6447900" y="4037575"/>
            <a:ext cx="527350" cy="408699"/>
          </a:xfrm>
          <a:prstGeom prst="rect">
            <a:avLst/>
          </a:prstGeom>
          <a:noFill/>
          <a:ln>
            <a:noFill/>
          </a:ln>
        </p:spPr>
      </p:pic>
      <p:pic>
        <p:nvPicPr>
          <p:cNvPr id="253" name="Google Shape;253;p35"/>
          <p:cNvPicPr preferRelativeResize="0"/>
          <p:nvPr/>
        </p:nvPicPr>
        <p:blipFill>
          <a:blip r:embed="rId6">
            <a:alphaModFix/>
          </a:blip>
          <a:stretch>
            <a:fillRect/>
          </a:stretch>
        </p:blipFill>
        <p:spPr>
          <a:xfrm>
            <a:off x="4129850" y="2819850"/>
            <a:ext cx="998274" cy="998274"/>
          </a:xfrm>
          <a:prstGeom prst="rect">
            <a:avLst/>
          </a:prstGeom>
          <a:noFill/>
          <a:ln>
            <a:noFill/>
          </a:ln>
        </p:spPr>
      </p:pic>
      <p:cxnSp>
        <p:nvCxnSpPr>
          <p:cNvPr id="254" name="Google Shape;254;p35"/>
          <p:cNvCxnSpPr/>
          <p:nvPr/>
        </p:nvCxnSpPr>
        <p:spPr>
          <a:xfrm>
            <a:off x="2829650" y="632150"/>
            <a:ext cx="0" cy="3120900"/>
          </a:xfrm>
          <a:prstGeom prst="straightConnector1">
            <a:avLst/>
          </a:prstGeom>
          <a:noFill/>
          <a:ln cap="flat" cmpd="sng" w="38100">
            <a:solidFill>
              <a:schemeClr val="dk2"/>
            </a:solidFill>
            <a:prstDash val="lgDash"/>
            <a:round/>
            <a:headEnd len="med" w="med" type="none"/>
            <a:tailEnd len="med" w="med" type="none"/>
          </a:ln>
        </p:spPr>
      </p:cxnSp>
      <p:pic>
        <p:nvPicPr>
          <p:cNvPr id="255" name="Google Shape;255;p35"/>
          <p:cNvPicPr preferRelativeResize="0"/>
          <p:nvPr/>
        </p:nvPicPr>
        <p:blipFill>
          <a:blip r:embed="rId5">
            <a:alphaModFix/>
          </a:blip>
          <a:stretch>
            <a:fillRect/>
          </a:stretch>
        </p:blipFill>
        <p:spPr>
          <a:xfrm>
            <a:off x="2565975" y="3972500"/>
            <a:ext cx="527350" cy="4086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latin typeface="Helvetica Neue"/>
                <a:ea typeface="Helvetica Neue"/>
                <a:cs typeface="Helvetica Neue"/>
                <a:sym typeface="Helvetica Neue"/>
              </a:rPr>
              <a:t>SHAP</a:t>
            </a:r>
            <a:endParaRPr>
              <a:solidFill>
                <a:schemeClr val="accent4"/>
              </a:solidFill>
              <a:latin typeface="Helvetica Neue"/>
              <a:ea typeface="Helvetica Neue"/>
              <a:cs typeface="Helvetica Neue"/>
              <a:sym typeface="Helvetica Neue"/>
            </a:endParaRPr>
          </a:p>
        </p:txBody>
      </p:sp>
      <p:pic>
        <p:nvPicPr>
          <p:cNvPr id="261" name="Google Shape;261;p36"/>
          <p:cNvPicPr preferRelativeResize="0"/>
          <p:nvPr/>
        </p:nvPicPr>
        <p:blipFill>
          <a:blip r:embed="rId3">
            <a:alphaModFix/>
          </a:blip>
          <a:stretch>
            <a:fillRect/>
          </a:stretch>
        </p:blipFill>
        <p:spPr>
          <a:xfrm>
            <a:off x="1600675" y="1177350"/>
            <a:ext cx="1053825" cy="1053825"/>
          </a:xfrm>
          <a:prstGeom prst="rect">
            <a:avLst/>
          </a:prstGeom>
          <a:noFill/>
          <a:ln>
            <a:noFill/>
          </a:ln>
        </p:spPr>
      </p:pic>
      <p:pic>
        <p:nvPicPr>
          <p:cNvPr id="262" name="Google Shape;262;p36"/>
          <p:cNvPicPr preferRelativeResize="0"/>
          <p:nvPr/>
        </p:nvPicPr>
        <p:blipFill>
          <a:blip r:embed="rId3">
            <a:alphaModFix/>
          </a:blip>
          <a:stretch>
            <a:fillRect/>
          </a:stretch>
        </p:blipFill>
        <p:spPr>
          <a:xfrm>
            <a:off x="2851375" y="1177350"/>
            <a:ext cx="1053825" cy="1053825"/>
          </a:xfrm>
          <a:prstGeom prst="rect">
            <a:avLst/>
          </a:prstGeom>
          <a:noFill/>
          <a:ln>
            <a:noFill/>
          </a:ln>
        </p:spPr>
      </p:pic>
      <p:pic>
        <p:nvPicPr>
          <p:cNvPr id="263" name="Google Shape;263;p36"/>
          <p:cNvPicPr preferRelativeResize="0"/>
          <p:nvPr/>
        </p:nvPicPr>
        <p:blipFill>
          <a:blip r:embed="rId3">
            <a:alphaModFix/>
          </a:blip>
          <a:stretch>
            <a:fillRect/>
          </a:stretch>
        </p:blipFill>
        <p:spPr>
          <a:xfrm>
            <a:off x="4102075" y="1177350"/>
            <a:ext cx="1053825" cy="1053825"/>
          </a:xfrm>
          <a:prstGeom prst="rect">
            <a:avLst/>
          </a:prstGeom>
          <a:noFill/>
          <a:ln>
            <a:noFill/>
          </a:ln>
        </p:spPr>
      </p:pic>
      <p:pic>
        <p:nvPicPr>
          <p:cNvPr id="264" name="Google Shape;264;p36"/>
          <p:cNvPicPr preferRelativeResize="0"/>
          <p:nvPr/>
        </p:nvPicPr>
        <p:blipFill>
          <a:blip r:embed="rId3">
            <a:alphaModFix/>
          </a:blip>
          <a:stretch>
            <a:fillRect/>
          </a:stretch>
        </p:blipFill>
        <p:spPr>
          <a:xfrm>
            <a:off x="5515875" y="1177350"/>
            <a:ext cx="1053825" cy="1053825"/>
          </a:xfrm>
          <a:prstGeom prst="rect">
            <a:avLst/>
          </a:prstGeom>
          <a:noFill/>
          <a:ln>
            <a:noFill/>
          </a:ln>
        </p:spPr>
      </p:pic>
      <p:pic>
        <p:nvPicPr>
          <p:cNvPr id="265" name="Google Shape;265;p36"/>
          <p:cNvPicPr preferRelativeResize="0"/>
          <p:nvPr/>
        </p:nvPicPr>
        <p:blipFill>
          <a:blip r:embed="rId3">
            <a:alphaModFix/>
          </a:blip>
          <a:stretch>
            <a:fillRect/>
          </a:stretch>
        </p:blipFill>
        <p:spPr>
          <a:xfrm>
            <a:off x="6788325" y="1133700"/>
            <a:ext cx="1053825" cy="1053825"/>
          </a:xfrm>
          <a:prstGeom prst="rect">
            <a:avLst/>
          </a:prstGeom>
          <a:noFill/>
          <a:ln>
            <a:noFill/>
          </a:ln>
        </p:spPr>
      </p:pic>
      <p:sp>
        <p:nvSpPr>
          <p:cNvPr id="266" name="Google Shape;266;p36"/>
          <p:cNvSpPr txBox="1"/>
          <p:nvPr/>
        </p:nvSpPr>
        <p:spPr>
          <a:xfrm>
            <a:off x="4047375" y="2625025"/>
            <a:ext cx="17724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Features</a:t>
            </a:r>
            <a:endParaRPr sz="1800">
              <a:solidFill>
                <a:schemeClr val="dk2"/>
              </a:solidFill>
            </a:endParaRPr>
          </a:p>
        </p:txBody>
      </p:sp>
      <p:sp>
        <p:nvSpPr>
          <p:cNvPr id="267" name="Google Shape;267;p36"/>
          <p:cNvSpPr/>
          <p:nvPr/>
        </p:nvSpPr>
        <p:spPr>
          <a:xfrm>
            <a:off x="1611550" y="3951675"/>
            <a:ext cx="1239900" cy="522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AGE</a:t>
            </a:r>
            <a:endParaRPr/>
          </a:p>
        </p:txBody>
      </p:sp>
      <p:sp>
        <p:nvSpPr>
          <p:cNvPr id="268" name="Google Shape;268;p36"/>
          <p:cNvSpPr/>
          <p:nvPr/>
        </p:nvSpPr>
        <p:spPr>
          <a:xfrm>
            <a:off x="2949225" y="3951675"/>
            <a:ext cx="1239900" cy="522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BMI</a:t>
            </a:r>
            <a:endParaRPr/>
          </a:p>
        </p:txBody>
      </p:sp>
      <p:sp>
        <p:nvSpPr>
          <p:cNvPr id="269" name="Google Shape;269;p36"/>
          <p:cNvSpPr/>
          <p:nvPr/>
        </p:nvSpPr>
        <p:spPr>
          <a:xfrm>
            <a:off x="4395650" y="3951675"/>
            <a:ext cx="1239900" cy="522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HEART DISEASE</a:t>
            </a:r>
            <a:endParaRPr/>
          </a:p>
        </p:txBody>
      </p:sp>
      <p:sp>
        <p:nvSpPr>
          <p:cNvPr id="270" name="Google Shape;270;p36"/>
          <p:cNvSpPr/>
          <p:nvPr/>
        </p:nvSpPr>
        <p:spPr>
          <a:xfrm>
            <a:off x="5819775" y="3951675"/>
            <a:ext cx="1239900" cy="522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GENDER</a:t>
            </a:r>
            <a:endParaRPr/>
          </a:p>
        </p:txBody>
      </p:sp>
      <p:sp>
        <p:nvSpPr>
          <p:cNvPr id="271" name="Google Shape;271;p36"/>
          <p:cNvSpPr/>
          <p:nvPr/>
        </p:nvSpPr>
        <p:spPr>
          <a:xfrm>
            <a:off x="7179750" y="3951675"/>
            <a:ext cx="1239900" cy="522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CHOLESTEROL</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7"/>
          <p:cNvSpPr txBox="1"/>
          <p:nvPr>
            <p:ph type="title"/>
          </p:nvPr>
        </p:nvSpPr>
        <p:spPr>
          <a:xfrm>
            <a:off x="311700" y="160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latin typeface="Helvetica Neue"/>
                <a:ea typeface="Helvetica Neue"/>
                <a:cs typeface="Helvetica Neue"/>
                <a:sym typeface="Helvetica Neue"/>
              </a:rPr>
              <a:t>SHAP Math</a:t>
            </a:r>
            <a:endParaRPr>
              <a:solidFill>
                <a:schemeClr val="accent4"/>
              </a:solidFill>
              <a:latin typeface="Helvetica Neue"/>
              <a:ea typeface="Helvetica Neue"/>
              <a:cs typeface="Helvetica Neue"/>
              <a:sym typeface="Helvetica Neue"/>
            </a:endParaRPr>
          </a:p>
        </p:txBody>
      </p:sp>
      <p:pic>
        <p:nvPicPr>
          <p:cNvPr id="277" name="Google Shape;277;p37"/>
          <p:cNvPicPr preferRelativeResize="0"/>
          <p:nvPr/>
        </p:nvPicPr>
        <p:blipFill>
          <a:blip r:embed="rId3">
            <a:alphaModFix/>
          </a:blip>
          <a:stretch>
            <a:fillRect/>
          </a:stretch>
        </p:blipFill>
        <p:spPr>
          <a:xfrm>
            <a:off x="545550" y="1398500"/>
            <a:ext cx="8286750" cy="1600200"/>
          </a:xfrm>
          <a:prstGeom prst="rect">
            <a:avLst/>
          </a:prstGeom>
          <a:noFill/>
          <a:ln>
            <a:noFill/>
          </a:ln>
        </p:spPr>
      </p:pic>
      <p:cxnSp>
        <p:nvCxnSpPr>
          <p:cNvPr id="278" name="Google Shape;278;p37"/>
          <p:cNvCxnSpPr/>
          <p:nvPr/>
        </p:nvCxnSpPr>
        <p:spPr>
          <a:xfrm flipH="1" rot="10800000">
            <a:off x="1122225" y="2309525"/>
            <a:ext cx="21900" cy="989700"/>
          </a:xfrm>
          <a:prstGeom prst="straightConnector1">
            <a:avLst/>
          </a:prstGeom>
          <a:noFill/>
          <a:ln cap="flat" cmpd="sng" w="9525">
            <a:solidFill>
              <a:schemeClr val="dk2"/>
            </a:solidFill>
            <a:prstDash val="solid"/>
            <a:round/>
            <a:headEnd len="med" w="med" type="none"/>
            <a:tailEnd len="med" w="med" type="triangle"/>
          </a:ln>
        </p:spPr>
      </p:cxnSp>
      <p:sp>
        <p:nvSpPr>
          <p:cNvPr id="279" name="Google Shape;279;p37"/>
          <p:cNvSpPr txBox="1"/>
          <p:nvPr/>
        </p:nvSpPr>
        <p:spPr>
          <a:xfrm>
            <a:off x="524125" y="3310100"/>
            <a:ext cx="1566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rPr>
              <a:t>Shapely Value of a given feature i</a:t>
            </a:r>
            <a:endParaRPr sz="1200">
              <a:solidFill>
                <a:schemeClr val="dk2"/>
              </a:solidFill>
            </a:endParaRPr>
          </a:p>
        </p:txBody>
      </p:sp>
      <p:cxnSp>
        <p:nvCxnSpPr>
          <p:cNvPr id="280" name="Google Shape;280;p37"/>
          <p:cNvCxnSpPr/>
          <p:nvPr/>
        </p:nvCxnSpPr>
        <p:spPr>
          <a:xfrm>
            <a:off x="1067850" y="1102650"/>
            <a:ext cx="489300" cy="989700"/>
          </a:xfrm>
          <a:prstGeom prst="straightConnector1">
            <a:avLst/>
          </a:prstGeom>
          <a:noFill/>
          <a:ln cap="flat" cmpd="sng" w="9525">
            <a:solidFill>
              <a:schemeClr val="dk2"/>
            </a:solidFill>
            <a:prstDash val="solid"/>
            <a:round/>
            <a:headEnd len="med" w="med" type="none"/>
            <a:tailEnd len="med" w="med" type="triangle"/>
          </a:ln>
        </p:spPr>
      </p:cxnSp>
      <p:sp>
        <p:nvSpPr>
          <p:cNvPr id="281" name="Google Shape;281;p37"/>
          <p:cNvSpPr txBox="1"/>
          <p:nvPr/>
        </p:nvSpPr>
        <p:spPr>
          <a:xfrm>
            <a:off x="545550" y="733075"/>
            <a:ext cx="1566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rPr>
              <a:t>Black Box Mode</a:t>
            </a:r>
            <a:endParaRPr sz="1200">
              <a:solidFill>
                <a:schemeClr val="dk2"/>
              </a:solidFill>
            </a:endParaRPr>
          </a:p>
        </p:txBody>
      </p:sp>
      <p:sp>
        <p:nvSpPr>
          <p:cNvPr id="282" name="Google Shape;282;p37"/>
          <p:cNvSpPr txBox="1"/>
          <p:nvPr/>
        </p:nvSpPr>
        <p:spPr>
          <a:xfrm>
            <a:off x="1318100" y="2689975"/>
            <a:ext cx="1566000" cy="51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rPr>
              <a:t>Data point</a:t>
            </a:r>
            <a:endParaRPr sz="1200">
              <a:solidFill>
                <a:schemeClr val="dk2"/>
              </a:solidFill>
            </a:endParaRPr>
          </a:p>
        </p:txBody>
      </p:sp>
      <p:cxnSp>
        <p:nvCxnSpPr>
          <p:cNvPr id="283" name="Google Shape;283;p37"/>
          <p:cNvCxnSpPr/>
          <p:nvPr/>
        </p:nvCxnSpPr>
        <p:spPr>
          <a:xfrm flipH="1" rot="10800000">
            <a:off x="1796425" y="2233600"/>
            <a:ext cx="54600" cy="532800"/>
          </a:xfrm>
          <a:prstGeom prst="straightConnector1">
            <a:avLst/>
          </a:prstGeom>
          <a:noFill/>
          <a:ln cap="flat" cmpd="sng" w="9525">
            <a:solidFill>
              <a:schemeClr val="dk2"/>
            </a:solidFill>
            <a:prstDash val="solid"/>
            <a:round/>
            <a:headEnd len="med" w="med" type="none"/>
            <a:tailEnd len="med" w="med" type="triangle"/>
          </a:ln>
        </p:spPr>
      </p:cxnSp>
      <p:sp>
        <p:nvSpPr>
          <p:cNvPr id="284" name="Google Shape;284;p37"/>
          <p:cNvSpPr txBox="1"/>
          <p:nvPr/>
        </p:nvSpPr>
        <p:spPr>
          <a:xfrm>
            <a:off x="845975" y="4266925"/>
            <a:ext cx="587100" cy="4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X = </a:t>
            </a:r>
            <a:endParaRPr sz="1800">
              <a:solidFill>
                <a:schemeClr val="dk2"/>
              </a:solidFill>
            </a:endParaRPr>
          </a:p>
        </p:txBody>
      </p:sp>
      <p:pic>
        <p:nvPicPr>
          <p:cNvPr id="285" name="Google Shape;285;p37"/>
          <p:cNvPicPr preferRelativeResize="0"/>
          <p:nvPr/>
        </p:nvPicPr>
        <p:blipFill>
          <a:blip r:embed="rId4">
            <a:alphaModFix/>
          </a:blip>
          <a:stretch>
            <a:fillRect/>
          </a:stretch>
        </p:blipFill>
        <p:spPr>
          <a:xfrm>
            <a:off x="1302950" y="4266925"/>
            <a:ext cx="6404675" cy="435000"/>
          </a:xfrm>
          <a:prstGeom prst="rect">
            <a:avLst/>
          </a:prstGeom>
          <a:noFill/>
          <a:ln>
            <a:noFill/>
          </a:ln>
        </p:spPr>
      </p:pic>
      <p:sp>
        <p:nvSpPr>
          <p:cNvPr id="286" name="Google Shape;286;p37"/>
          <p:cNvSpPr/>
          <p:nvPr/>
        </p:nvSpPr>
        <p:spPr>
          <a:xfrm>
            <a:off x="2644600" y="2791675"/>
            <a:ext cx="326100" cy="315300"/>
          </a:xfrm>
          <a:prstGeom prst="up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7" name="Google Shape;287;p37"/>
          <p:cNvSpPr/>
          <p:nvPr/>
        </p:nvSpPr>
        <p:spPr>
          <a:xfrm flipH="1" rot="10800000">
            <a:off x="4776125" y="3951625"/>
            <a:ext cx="326100" cy="315300"/>
          </a:xfrm>
          <a:prstGeom prst="upArrow">
            <a:avLst>
              <a:gd fmla="val 50000" name="adj1"/>
              <a:gd fmla="val 50000" name="adj2"/>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8" name="Google Shape;288;p37"/>
          <p:cNvSpPr/>
          <p:nvPr/>
        </p:nvSpPr>
        <p:spPr>
          <a:xfrm flipH="1" rot="10800000">
            <a:off x="2090125" y="3917213"/>
            <a:ext cx="326100" cy="315300"/>
          </a:xfrm>
          <a:prstGeom prst="up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89" name="Google Shape;289;p37"/>
          <p:cNvSpPr txBox="1"/>
          <p:nvPr/>
        </p:nvSpPr>
        <p:spPr>
          <a:xfrm>
            <a:off x="2253125" y="2998700"/>
            <a:ext cx="1566000" cy="51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rPr>
              <a:t>Sub set values</a:t>
            </a:r>
            <a:endParaRPr sz="1200">
              <a:solidFill>
                <a:schemeClr val="dk2"/>
              </a:solidFill>
            </a:endParaRPr>
          </a:p>
        </p:txBody>
      </p:sp>
      <p:sp>
        <p:nvSpPr>
          <p:cNvPr id="290" name="Google Shape;290;p37"/>
          <p:cNvSpPr/>
          <p:nvPr/>
        </p:nvSpPr>
        <p:spPr>
          <a:xfrm>
            <a:off x="6189750" y="1439850"/>
            <a:ext cx="326100" cy="315300"/>
          </a:xfrm>
          <a:prstGeom prst="upArrow">
            <a:avLst>
              <a:gd fmla="val 50000" name="adj1"/>
              <a:gd fmla="val 50000" name="adj2"/>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endParaRPr>
          </a:p>
        </p:txBody>
      </p:sp>
      <p:pic>
        <p:nvPicPr>
          <p:cNvPr id="291" name="Google Shape;291;p37"/>
          <p:cNvPicPr preferRelativeResize="0"/>
          <p:nvPr/>
        </p:nvPicPr>
        <p:blipFill>
          <a:blip r:embed="rId5">
            <a:alphaModFix/>
          </a:blip>
          <a:stretch>
            <a:fillRect/>
          </a:stretch>
        </p:blipFill>
        <p:spPr>
          <a:xfrm>
            <a:off x="4776125" y="779438"/>
            <a:ext cx="2969602" cy="572700"/>
          </a:xfrm>
          <a:prstGeom prst="rect">
            <a:avLst/>
          </a:prstGeom>
          <a:noFill/>
          <a:ln>
            <a:noFill/>
          </a:ln>
        </p:spPr>
      </p:pic>
      <p:pic>
        <p:nvPicPr>
          <p:cNvPr id="292" name="Google Shape;292;p37"/>
          <p:cNvPicPr preferRelativeResize="0"/>
          <p:nvPr/>
        </p:nvPicPr>
        <p:blipFill>
          <a:blip r:embed="rId6">
            <a:alphaModFix/>
          </a:blip>
          <a:stretch>
            <a:fillRect/>
          </a:stretch>
        </p:blipFill>
        <p:spPr>
          <a:xfrm>
            <a:off x="7048850" y="2766400"/>
            <a:ext cx="1643649" cy="572700"/>
          </a:xfrm>
          <a:prstGeom prst="rect">
            <a:avLst/>
          </a:prstGeom>
          <a:noFill/>
          <a:ln>
            <a:noFill/>
          </a:ln>
        </p:spPr>
      </p:pic>
      <p:sp>
        <p:nvSpPr>
          <p:cNvPr id="293" name="Google Shape;293;p37"/>
          <p:cNvSpPr/>
          <p:nvPr/>
        </p:nvSpPr>
        <p:spPr>
          <a:xfrm>
            <a:off x="7707625" y="2391338"/>
            <a:ext cx="326100" cy="315300"/>
          </a:xfrm>
          <a:prstGeom prst="upArrow">
            <a:avLst>
              <a:gd fmla="val 50000" name="adj1"/>
              <a:gd fmla="val 5000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4" name="Google Shape;294;p37"/>
          <p:cNvSpPr/>
          <p:nvPr/>
        </p:nvSpPr>
        <p:spPr>
          <a:xfrm>
            <a:off x="199250" y="2467750"/>
            <a:ext cx="749100" cy="4350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AGE</a:t>
            </a:r>
            <a:endParaRPr>
              <a:solidFill>
                <a:schemeClr val="lt1"/>
              </a:solidFill>
            </a:endParaRPr>
          </a:p>
        </p:txBody>
      </p:sp>
      <p:cxnSp>
        <p:nvCxnSpPr>
          <p:cNvPr id="295" name="Google Shape;295;p37"/>
          <p:cNvCxnSpPr>
            <a:stCxn id="294" idx="0"/>
          </p:cNvCxnSpPr>
          <p:nvPr/>
        </p:nvCxnSpPr>
        <p:spPr>
          <a:xfrm rot="-5400000">
            <a:off x="682250" y="2107600"/>
            <a:ext cx="251700" cy="468600"/>
          </a:xfrm>
          <a:prstGeom prst="bentConnector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SHAP Calculations</a:t>
            </a:r>
            <a:endParaRPr b="1">
              <a:solidFill>
                <a:schemeClr val="accent4"/>
              </a:solidFill>
              <a:latin typeface="Helvetica Neue"/>
              <a:ea typeface="Helvetica Neue"/>
              <a:cs typeface="Helvetica Neue"/>
              <a:sym typeface="Helvetica Neue"/>
            </a:endParaRPr>
          </a:p>
        </p:txBody>
      </p:sp>
      <p:sp>
        <p:nvSpPr>
          <p:cNvPr id="301" name="Google Shape;301;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Helvetica Neue"/>
              <a:buChar char="●"/>
            </a:pPr>
            <a:r>
              <a:rPr lang="en">
                <a:latin typeface="Helvetica Neue"/>
                <a:ea typeface="Helvetica Neue"/>
                <a:cs typeface="Helvetica Neue"/>
                <a:sym typeface="Helvetica Neue"/>
              </a:rPr>
              <a:t>Kernel SHAP</a:t>
            </a:r>
            <a:endParaRPr>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Char char="●"/>
            </a:pPr>
            <a:r>
              <a:rPr lang="en">
                <a:latin typeface="Helvetica Neue"/>
                <a:ea typeface="Helvetica Neue"/>
                <a:cs typeface="Helvetica Neue"/>
                <a:sym typeface="Helvetica Neue"/>
              </a:rPr>
              <a:t>Deep SHAP</a:t>
            </a:r>
            <a:endParaRPr>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Char char="●"/>
            </a:pPr>
            <a:r>
              <a:rPr lang="en">
                <a:latin typeface="Helvetica Neue"/>
                <a:ea typeface="Helvetica Neue"/>
                <a:cs typeface="Helvetica Neue"/>
                <a:sym typeface="Helvetica Neue"/>
              </a:rPr>
              <a:t>Tree SHAP</a:t>
            </a:r>
            <a:endParaRPr>
              <a:latin typeface="Helvetica Neue"/>
              <a:ea typeface="Helvetica Neue"/>
              <a:cs typeface="Helvetica Neue"/>
              <a:sym typeface="Helvetica Neue"/>
            </a:endParaRPr>
          </a:p>
        </p:txBody>
      </p:sp>
      <p:pic>
        <p:nvPicPr>
          <p:cNvPr id="302" name="Google Shape;302;p38"/>
          <p:cNvPicPr preferRelativeResize="0"/>
          <p:nvPr/>
        </p:nvPicPr>
        <p:blipFill>
          <a:blip r:embed="rId3">
            <a:alphaModFix/>
          </a:blip>
          <a:stretch>
            <a:fillRect/>
          </a:stretch>
        </p:blipFill>
        <p:spPr>
          <a:xfrm>
            <a:off x="2701375" y="2435763"/>
            <a:ext cx="3067050" cy="1381125"/>
          </a:xfrm>
          <a:prstGeom prst="rect">
            <a:avLst/>
          </a:prstGeom>
          <a:noFill/>
          <a:ln>
            <a:noFill/>
          </a:ln>
        </p:spPr>
      </p:pic>
      <p:sp>
        <p:nvSpPr>
          <p:cNvPr id="303" name="Google Shape;303;p38"/>
          <p:cNvSpPr txBox="1"/>
          <p:nvPr/>
        </p:nvSpPr>
        <p:spPr>
          <a:xfrm>
            <a:off x="3101325" y="4060425"/>
            <a:ext cx="6111300" cy="41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Helvetica Neue"/>
                <a:ea typeface="Helvetica Neue"/>
                <a:cs typeface="Helvetica Neue"/>
                <a:sym typeface="Helvetica Neue"/>
              </a:rPr>
              <a:t>Given n = 10 features, 1024 computations per feature</a:t>
            </a:r>
            <a:endParaRPr sz="1800">
              <a:solidFill>
                <a:schemeClr val="dk2"/>
              </a:solidFill>
              <a:latin typeface="Helvetica Neue"/>
              <a:ea typeface="Helvetica Neue"/>
              <a:cs typeface="Helvetica Neue"/>
              <a:sym typeface="Helvetica Neue"/>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SHAP Practical Part</a:t>
            </a:r>
            <a:endParaRPr b="1">
              <a:solidFill>
                <a:schemeClr val="accent4"/>
              </a:solidFill>
              <a:latin typeface="Helvetica Neue"/>
              <a:ea typeface="Helvetica Neue"/>
              <a:cs typeface="Helvetica Neue"/>
              <a:sym typeface="Helvetica Neue"/>
            </a:endParaRPr>
          </a:p>
        </p:txBody>
      </p:sp>
      <p:sp>
        <p:nvSpPr>
          <p:cNvPr id="309" name="Google Shape;309;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latin typeface="Helvetica Neue"/>
                <a:ea typeface="Helvetica Neue"/>
                <a:cs typeface="Helvetica Neue"/>
                <a:sym typeface="Helvetica Neue"/>
              </a:rPr>
              <a:t>Link - </a:t>
            </a:r>
            <a:r>
              <a:rPr lang="en" u="sng">
                <a:solidFill>
                  <a:schemeClr val="accent5"/>
                </a:solidFill>
                <a:latin typeface="Helvetica Neue"/>
                <a:ea typeface="Helvetica Neue"/>
                <a:cs typeface="Helvetica Neue"/>
                <a:sym typeface="Helvetica Neue"/>
                <a:hlinkClick r:id="rId3">
                  <a:extLst>
                    <a:ext uri="{A12FA001-AC4F-418D-AE19-62706E023703}">
                      <ahyp:hlinkClr val="tx"/>
                    </a:ext>
                  </a:extLst>
                </a:hlinkClick>
              </a:rPr>
              <a:t>https://colab.research.google.com/drive/1GWbYNdKbYHy0ThrUbUEupdnpjHTwURlr</a:t>
            </a:r>
            <a:endParaRPr>
              <a:latin typeface="Helvetica Neue"/>
              <a:ea typeface="Helvetica Neue"/>
              <a:cs typeface="Helvetica Neue"/>
              <a:sym typeface="Helvetica Neue"/>
            </a:endParaRPr>
          </a:p>
          <a:p>
            <a:pPr indent="0" lvl="0" marL="0" rtl="0" algn="l">
              <a:spcBef>
                <a:spcPts val="1200"/>
              </a:spcBef>
              <a:spcAft>
                <a:spcPts val="12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latin typeface="Helvetica Neue"/>
                <a:ea typeface="Helvetica Neue"/>
                <a:cs typeface="Helvetica Neue"/>
                <a:sym typeface="Helvetica Neue"/>
              </a:rPr>
              <a:t>Conclusion</a:t>
            </a:r>
            <a:endParaRPr>
              <a:solidFill>
                <a:schemeClr val="accent4"/>
              </a:solidFill>
              <a:latin typeface="Helvetica Neue"/>
              <a:ea typeface="Helvetica Neue"/>
              <a:cs typeface="Helvetica Neue"/>
              <a:sym typeface="Helvetica Neue"/>
            </a:endParaRPr>
          </a:p>
        </p:txBody>
      </p:sp>
      <p:sp>
        <p:nvSpPr>
          <p:cNvPr id="315" name="Google Shape;315;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Helvetica Neue"/>
              <a:buChar char="●"/>
            </a:pPr>
            <a:r>
              <a:rPr lang="en">
                <a:latin typeface="Helvetica Neue"/>
                <a:ea typeface="Helvetica Neue"/>
                <a:cs typeface="Helvetica Neue"/>
                <a:sym typeface="Helvetica Neue"/>
              </a:rPr>
              <a:t>Concluding Remarks</a:t>
            </a:r>
            <a:endParaRPr>
              <a:latin typeface="Helvetica Neue"/>
              <a:ea typeface="Helvetica Neue"/>
              <a:cs typeface="Helvetica Neue"/>
              <a:sym typeface="Helvetica Neue"/>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solidFill>
                  <a:schemeClr val="accent4"/>
                </a:solidFill>
                <a:latin typeface="Helvetica Neue"/>
                <a:ea typeface="Helvetica Neue"/>
                <a:cs typeface="Helvetica Neue"/>
                <a:sym typeface="Helvetica Neue"/>
              </a:rPr>
              <a:t>Any </a:t>
            </a:r>
            <a:r>
              <a:rPr b="1" lang="en">
                <a:solidFill>
                  <a:schemeClr val="accent4"/>
                </a:solidFill>
                <a:latin typeface="Helvetica Neue"/>
                <a:ea typeface="Helvetica Neue"/>
                <a:cs typeface="Helvetica Neue"/>
                <a:sym typeface="Helvetica Neue"/>
              </a:rPr>
              <a:t>supplements</a:t>
            </a:r>
            <a:r>
              <a:rPr b="1" lang="en">
                <a:solidFill>
                  <a:schemeClr val="accent4"/>
                </a:solidFill>
                <a:latin typeface="Helvetica Neue"/>
                <a:ea typeface="Helvetica Neue"/>
                <a:cs typeface="Helvetica Neue"/>
                <a:sym typeface="Helvetica Neue"/>
              </a:rPr>
              <a:t>?</a:t>
            </a:r>
            <a:endParaRPr b="1">
              <a:solidFill>
                <a:schemeClr val="accent4"/>
              </a:solidFill>
              <a:latin typeface="Helvetica Neue"/>
              <a:ea typeface="Helvetica Neue"/>
              <a:cs typeface="Helvetica Neue"/>
              <a:sym typeface="Helvetica Neue"/>
            </a:endParaRPr>
          </a:p>
        </p:txBody>
      </p:sp>
      <p:pic>
        <p:nvPicPr>
          <p:cNvPr id="321" name="Google Shape;321;p41"/>
          <p:cNvPicPr preferRelativeResize="0"/>
          <p:nvPr/>
        </p:nvPicPr>
        <p:blipFill>
          <a:blip r:embed="rId3">
            <a:alphaModFix/>
          </a:blip>
          <a:stretch>
            <a:fillRect/>
          </a:stretch>
        </p:blipFill>
        <p:spPr>
          <a:xfrm>
            <a:off x="2794825" y="1170125"/>
            <a:ext cx="3343354" cy="38209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rPr>
              <a:t>Objectives of this session</a:t>
            </a:r>
            <a:endParaRPr>
              <a:solidFill>
                <a:schemeClr val="accent4"/>
              </a:solidFill>
            </a:endParaRPr>
          </a:p>
        </p:txBody>
      </p:sp>
      <p:sp>
        <p:nvSpPr>
          <p:cNvPr id="69" name="Google Shape;69;p15"/>
          <p:cNvSpPr txBox="1"/>
          <p:nvPr>
            <p:ph idx="1" type="body"/>
          </p:nvPr>
        </p:nvSpPr>
        <p:spPr>
          <a:xfrm>
            <a:off x="311700" y="1152475"/>
            <a:ext cx="8520600" cy="899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Helvetica Neue"/>
                <a:ea typeface="Helvetica Neue"/>
                <a:cs typeface="Helvetica Neue"/>
                <a:sym typeface="Helvetica Neue"/>
              </a:rPr>
              <a:t>We will be introduced to key concepts on explainable AI and a few examples in our context. </a:t>
            </a:r>
            <a:endParaRPr>
              <a:latin typeface="Helvetica Neue"/>
              <a:ea typeface="Helvetica Neue"/>
              <a:cs typeface="Helvetica Neue"/>
              <a:sym typeface="Helvetica Neue"/>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6343E"/>
        </a:solidFill>
      </p:bgPr>
    </p:bg>
    <p:spTree>
      <p:nvGrpSpPr>
        <p:cNvPr id="325" name="Shape 325"/>
        <p:cNvGrpSpPr/>
        <p:nvPr/>
      </p:nvGrpSpPr>
      <p:grpSpPr>
        <a:xfrm>
          <a:off x="0" y="0"/>
          <a:ext cx="0" cy="0"/>
          <a:chOff x="0" y="0"/>
          <a:chExt cx="0" cy="0"/>
        </a:xfrm>
      </p:grpSpPr>
      <p:sp>
        <p:nvSpPr>
          <p:cNvPr id="326" name="Google Shape;326;p42"/>
          <p:cNvSpPr txBox="1"/>
          <p:nvPr>
            <p:ph idx="1" type="body"/>
          </p:nvPr>
        </p:nvSpPr>
        <p:spPr>
          <a:xfrm>
            <a:off x="355200" y="2359500"/>
            <a:ext cx="8520600" cy="11463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3000">
                <a:solidFill>
                  <a:schemeClr val="lt1"/>
                </a:solidFill>
                <a:latin typeface="Helvetica Neue"/>
                <a:ea typeface="Helvetica Neue"/>
                <a:cs typeface="Helvetica Neue"/>
                <a:sym typeface="Helvetica Neue"/>
              </a:rPr>
              <a:t>THANK YOU FOR LISTENING</a:t>
            </a:r>
            <a:endParaRPr sz="3000">
              <a:solidFill>
                <a:schemeClr val="lt1"/>
              </a:solidFill>
              <a:latin typeface="Helvetica Neue"/>
              <a:ea typeface="Helvetica Neue"/>
              <a:cs typeface="Helvetica Neue"/>
              <a:sym typeface="Helvetica Neue"/>
            </a:endParaRPr>
          </a:p>
        </p:txBody>
      </p:sp>
      <p:pic>
        <p:nvPicPr>
          <p:cNvPr id="327" name="Google Shape;327;p42"/>
          <p:cNvPicPr preferRelativeResize="0"/>
          <p:nvPr/>
        </p:nvPicPr>
        <p:blipFill>
          <a:blip r:embed="rId3">
            <a:alphaModFix/>
          </a:blip>
          <a:stretch>
            <a:fillRect/>
          </a:stretch>
        </p:blipFill>
        <p:spPr>
          <a:xfrm>
            <a:off x="7467600" y="152400"/>
            <a:ext cx="1524000" cy="1524000"/>
          </a:xfrm>
          <a:prstGeom prst="flowChartOffpageConnector">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rPr>
              <a:t>Overview</a:t>
            </a:r>
            <a:endParaRPr>
              <a:solidFill>
                <a:schemeClr val="accent4"/>
              </a:solidFill>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Helvetica Neue"/>
              <a:buAutoNum type="arabicPeriod"/>
            </a:pPr>
            <a:r>
              <a:rPr lang="en">
                <a:latin typeface="Helvetica Neue"/>
                <a:ea typeface="Helvetica Neue"/>
                <a:cs typeface="Helvetica Neue"/>
                <a:sym typeface="Helvetica Neue"/>
              </a:rPr>
              <a:t>Introduction</a:t>
            </a:r>
            <a:endParaRPr>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AutoNum type="arabicPeriod"/>
            </a:pPr>
            <a:r>
              <a:rPr lang="en">
                <a:latin typeface="Helvetica Neue"/>
                <a:ea typeface="Helvetica Neue"/>
                <a:cs typeface="Helvetica Neue"/>
                <a:sym typeface="Helvetica Neue"/>
              </a:rPr>
              <a:t>Interpretable ML (Practical)</a:t>
            </a:r>
            <a:endParaRPr>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AutoNum type="arabicPeriod"/>
            </a:pPr>
            <a:r>
              <a:rPr lang="en">
                <a:latin typeface="Helvetica Neue"/>
                <a:ea typeface="Helvetica Neue"/>
                <a:cs typeface="Helvetica Neue"/>
                <a:sym typeface="Helvetica Neue"/>
              </a:rPr>
              <a:t>LIME (Practical)</a:t>
            </a:r>
            <a:endParaRPr>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AutoNum type="arabicPeriod"/>
            </a:pPr>
            <a:r>
              <a:rPr lang="en">
                <a:latin typeface="Helvetica Neue"/>
                <a:ea typeface="Helvetica Neue"/>
                <a:cs typeface="Helvetica Neue"/>
                <a:sym typeface="Helvetica Neue"/>
              </a:rPr>
              <a:t>SHAP(Practical)</a:t>
            </a:r>
            <a:endParaRPr>
              <a:latin typeface="Helvetica Neue"/>
              <a:ea typeface="Helvetica Neue"/>
              <a:cs typeface="Helvetica Neue"/>
              <a:sym typeface="Helvetica Neue"/>
            </a:endParaRPr>
          </a:p>
          <a:p>
            <a:pPr indent="0" lvl="0" marL="457200" rtl="0" algn="l">
              <a:spcBef>
                <a:spcPts val="1200"/>
              </a:spcBef>
              <a:spcAft>
                <a:spcPts val="1200"/>
              </a:spcAft>
              <a:buNone/>
            </a:pPr>
            <a:r>
              <a:rPr b="1" i="1" lang="en" sz="1400">
                <a:latin typeface="Helvetica Neue"/>
                <a:ea typeface="Helvetica Neue"/>
                <a:cs typeface="Helvetica Neue"/>
                <a:sym typeface="Helvetica Neue"/>
              </a:rPr>
              <a:t>NB. Basic Understanding of ML, Algebra and Python is a plus for this session</a:t>
            </a:r>
            <a:endParaRPr b="1" i="1" sz="1400">
              <a:latin typeface="Helvetica Neue"/>
              <a:ea typeface="Helvetica Neue"/>
              <a:cs typeface="Helvetica Neue"/>
              <a:sym typeface="Helvetica Neue"/>
            </a:endParaRPr>
          </a:p>
        </p:txBody>
      </p:sp>
      <p:pic>
        <p:nvPicPr>
          <p:cNvPr id="76" name="Google Shape;76;p16"/>
          <p:cNvPicPr preferRelativeResize="0"/>
          <p:nvPr/>
        </p:nvPicPr>
        <p:blipFill>
          <a:blip r:embed="rId3">
            <a:alphaModFix/>
          </a:blip>
          <a:stretch>
            <a:fillRect/>
          </a:stretch>
        </p:blipFill>
        <p:spPr>
          <a:xfrm>
            <a:off x="7467600" y="152400"/>
            <a:ext cx="1524000" cy="1524000"/>
          </a:xfrm>
          <a:prstGeom prst="round2DiagRect">
            <a:avLst>
              <a:gd fmla="val 16667" name="adj1"/>
              <a:gd fmla="val 0" name="adj2"/>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accent4"/>
                </a:solidFill>
                <a:latin typeface="Helvetica Neue"/>
                <a:ea typeface="Helvetica Neue"/>
                <a:cs typeface="Helvetica Neue"/>
                <a:sym typeface="Helvetica Neue"/>
              </a:rPr>
              <a:t>Interpretability and Explainability of AI</a:t>
            </a:r>
            <a:endParaRPr>
              <a:solidFill>
                <a:schemeClr val="accent4"/>
              </a:solidFill>
              <a:latin typeface="Helvetica Neue"/>
              <a:ea typeface="Helvetica Neue"/>
              <a:cs typeface="Helvetica Neue"/>
              <a:sym typeface="Helvetica Neue"/>
            </a:endParaRPr>
          </a:p>
        </p:txBody>
      </p:sp>
      <p:pic>
        <p:nvPicPr>
          <p:cNvPr id="82" name="Google Shape;82;p17"/>
          <p:cNvPicPr preferRelativeResize="0"/>
          <p:nvPr/>
        </p:nvPicPr>
        <p:blipFill>
          <a:blip r:embed="rId3">
            <a:alphaModFix/>
          </a:blip>
          <a:stretch>
            <a:fillRect/>
          </a:stretch>
        </p:blipFill>
        <p:spPr>
          <a:xfrm>
            <a:off x="5899300" y="722125"/>
            <a:ext cx="3102375" cy="3102375"/>
          </a:xfrm>
          <a:prstGeom prst="rect">
            <a:avLst/>
          </a:prstGeom>
          <a:noFill/>
          <a:ln>
            <a:noFill/>
          </a:ln>
        </p:spPr>
      </p:pic>
      <p:sp>
        <p:nvSpPr>
          <p:cNvPr id="83" name="Google Shape;83;p17"/>
          <p:cNvSpPr txBox="1"/>
          <p:nvPr>
            <p:ph idx="1" type="body"/>
          </p:nvPr>
        </p:nvSpPr>
        <p:spPr>
          <a:xfrm>
            <a:off x="387825" y="1130725"/>
            <a:ext cx="6497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Helvetica Neue"/>
                <a:ea typeface="Helvetica Neue"/>
                <a:cs typeface="Helvetica Neue"/>
                <a:sym typeface="Helvetica Neue"/>
              </a:rPr>
              <a:t>Explainability - Model behaviour is explained in human </a:t>
            </a:r>
            <a:endParaRPr>
              <a:latin typeface="Helvetica Neue"/>
              <a:ea typeface="Helvetica Neue"/>
              <a:cs typeface="Helvetica Neue"/>
              <a:sym typeface="Helvetica Neue"/>
            </a:endParaRPr>
          </a:p>
          <a:p>
            <a:pPr indent="0" lvl="0" marL="0" rtl="0" algn="l">
              <a:spcBef>
                <a:spcPts val="1200"/>
              </a:spcBef>
              <a:spcAft>
                <a:spcPts val="0"/>
              </a:spcAft>
              <a:buNone/>
            </a:pPr>
            <a:r>
              <a:rPr lang="en">
                <a:latin typeface="Helvetica Neue"/>
                <a:ea typeface="Helvetica Neue"/>
                <a:cs typeface="Helvetica Neue"/>
                <a:sym typeface="Helvetica Neue"/>
              </a:rPr>
              <a:t>Terms mainly used in Model agnostic methods.</a:t>
            </a:r>
            <a:endParaRPr>
              <a:latin typeface="Helvetica Neue"/>
              <a:ea typeface="Helvetica Neue"/>
              <a:cs typeface="Helvetica Neue"/>
              <a:sym typeface="Helvetica Neue"/>
            </a:endParaRPr>
          </a:p>
          <a:p>
            <a:pPr indent="0" lvl="0" marL="0" rtl="0" algn="l">
              <a:spcBef>
                <a:spcPts val="1200"/>
              </a:spcBef>
              <a:spcAft>
                <a:spcPts val="0"/>
              </a:spcAft>
              <a:buNone/>
            </a:pPr>
            <a:r>
              <a:t/>
            </a:r>
            <a:endParaRPr>
              <a:latin typeface="Helvetica Neue"/>
              <a:ea typeface="Helvetica Neue"/>
              <a:cs typeface="Helvetica Neue"/>
              <a:sym typeface="Helvetica Neue"/>
            </a:endParaRPr>
          </a:p>
          <a:p>
            <a:pPr indent="0" lvl="0" marL="0" rtl="0" algn="l">
              <a:spcBef>
                <a:spcPts val="1200"/>
              </a:spcBef>
              <a:spcAft>
                <a:spcPts val="0"/>
              </a:spcAft>
              <a:buNone/>
            </a:pPr>
            <a:r>
              <a:rPr lang="en">
                <a:latin typeface="Helvetica Neue"/>
                <a:ea typeface="Helvetica Neue"/>
                <a:cs typeface="Helvetica Neue"/>
                <a:sym typeface="Helvetica Neue"/>
              </a:rPr>
              <a:t>Interpretability - High Model transparency and understanding of exactly why and how the model comes up with a prediction.</a:t>
            </a:r>
            <a:endParaRPr>
              <a:latin typeface="Helvetica Neue"/>
              <a:ea typeface="Helvetica Neue"/>
              <a:cs typeface="Helvetica Neue"/>
              <a:sym typeface="Helvetica Neue"/>
            </a:endParaRPr>
          </a:p>
          <a:p>
            <a:pPr indent="0" lvl="0" marL="0" rtl="0" algn="l">
              <a:spcBef>
                <a:spcPts val="1200"/>
              </a:spcBef>
              <a:spcAft>
                <a:spcPts val="1200"/>
              </a:spcAft>
              <a:buNone/>
            </a:pPr>
            <a:r>
              <a:t/>
            </a:r>
            <a:endParaRPr>
              <a:latin typeface="Helvetica Neue"/>
              <a:ea typeface="Helvetica Neue"/>
              <a:cs typeface="Helvetica Neue"/>
              <a:sym typeface="Helvetica Neu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id="88" name="Google Shape;88;p18"/>
          <p:cNvPicPr preferRelativeResize="0"/>
          <p:nvPr/>
        </p:nvPicPr>
        <p:blipFill>
          <a:blip r:embed="rId4">
            <a:alphaModFix/>
          </a:blip>
          <a:stretch>
            <a:fillRect/>
          </a:stretch>
        </p:blipFill>
        <p:spPr>
          <a:xfrm>
            <a:off x="768436" y="-77900"/>
            <a:ext cx="7061926" cy="51434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solidFill>
                  <a:schemeClr val="accent4"/>
                </a:solidFill>
              </a:rPr>
              <a:t>Understanding Machine learning Models</a:t>
            </a:r>
            <a:endParaRPr>
              <a:solidFill>
                <a:schemeClr val="accent4"/>
              </a:solidFill>
            </a:endParaRPr>
          </a:p>
        </p:txBody>
      </p:sp>
      <p:sp>
        <p:nvSpPr>
          <p:cNvPr id="94" name="Google Shape;94;p19"/>
          <p:cNvSpPr/>
          <p:nvPr/>
        </p:nvSpPr>
        <p:spPr>
          <a:xfrm>
            <a:off x="1547650" y="1760500"/>
            <a:ext cx="2348700" cy="14679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WHITE BOX APPROACH</a:t>
            </a:r>
            <a:endParaRPr>
              <a:latin typeface="Helvetica Neue"/>
              <a:ea typeface="Helvetica Neue"/>
              <a:cs typeface="Helvetica Neue"/>
              <a:sym typeface="Helvetica Neue"/>
            </a:endParaRPr>
          </a:p>
        </p:txBody>
      </p:sp>
      <p:sp>
        <p:nvSpPr>
          <p:cNvPr id="95" name="Google Shape;95;p19"/>
          <p:cNvSpPr/>
          <p:nvPr/>
        </p:nvSpPr>
        <p:spPr>
          <a:xfrm>
            <a:off x="4866925" y="1776850"/>
            <a:ext cx="2729400" cy="1435200"/>
          </a:xfrm>
          <a:prstGeom prst="roundRect">
            <a:avLst>
              <a:gd fmla="val 16667" name="adj"/>
            </a:avLst>
          </a:prstGeom>
          <a:solidFill>
            <a:srgbClr val="36343E"/>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Helvetica Neue"/>
                <a:ea typeface="Helvetica Neue"/>
                <a:cs typeface="Helvetica Neue"/>
                <a:sym typeface="Helvetica Neue"/>
              </a:rPr>
              <a:t>BLACK BOX APPROACH</a:t>
            </a:r>
            <a:endParaRPr>
              <a:solidFill>
                <a:schemeClr val="lt1"/>
              </a:solidFill>
              <a:latin typeface="Helvetica Neue"/>
              <a:ea typeface="Helvetica Neue"/>
              <a:cs typeface="Helvetica Neue"/>
              <a:sym typeface="Helvetica Neue"/>
            </a:endParaRPr>
          </a:p>
        </p:txBody>
      </p:sp>
      <p:sp>
        <p:nvSpPr>
          <p:cNvPr id="96" name="Google Shape;96;p19"/>
          <p:cNvSpPr txBox="1"/>
          <p:nvPr/>
        </p:nvSpPr>
        <p:spPr>
          <a:xfrm>
            <a:off x="5323525" y="3636325"/>
            <a:ext cx="2272800" cy="80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Helvetica Neue"/>
                <a:ea typeface="Helvetica Neue"/>
                <a:cs typeface="Helvetica Neue"/>
                <a:sym typeface="Helvetica Neue"/>
              </a:rPr>
              <a:t>Use the input output relationships</a:t>
            </a:r>
            <a:endParaRPr sz="1800">
              <a:solidFill>
                <a:schemeClr val="dk2"/>
              </a:solidFill>
              <a:latin typeface="Helvetica Neue"/>
              <a:ea typeface="Helvetica Neue"/>
              <a:cs typeface="Helvetica Neue"/>
              <a:sym typeface="Helvetica Neue"/>
            </a:endParaRPr>
          </a:p>
        </p:txBody>
      </p:sp>
      <p:sp>
        <p:nvSpPr>
          <p:cNvPr id="97" name="Google Shape;97;p19"/>
          <p:cNvSpPr txBox="1"/>
          <p:nvPr/>
        </p:nvSpPr>
        <p:spPr>
          <a:xfrm>
            <a:off x="1585600" y="3688450"/>
            <a:ext cx="2272800" cy="80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Helvetica Neue"/>
                <a:ea typeface="Helvetica Neue"/>
                <a:cs typeface="Helvetica Neue"/>
                <a:sym typeface="Helvetica Neue"/>
              </a:rPr>
              <a:t>Understand the Model weights</a:t>
            </a:r>
            <a:endParaRPr sz="1800">
              <a:solidFill>
                <a:schemeClr val="dk2"/>
              </a:solidFill>
              <a:latin typeface="Helvetica Neue"/>
              <a:ea typeface="Helvetica Neue"/>
              <a:cs typeface="Helvetica Neue"/>
              <a:sym typeface="Helvetica Neu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accent4"/>
                </a:solidFill>
                <a:latin typeface="Helvetica Neue"/>
                <a:ea typeface="Helvetica Neue"/>
                <a:cs typeface="Helvetica Neue"/>
                <a:sym typeface="Helvetica Neue"/>
              </a:rPr>
              <a:t>XAI Categorization</a:t>
            </a:r>
            <a:endParaRPr b="1">
              <a:solidFill>
                <a:schemeClr val="accent4"/>
              </a:solidFill>
              <a:latin typeface="Helvetica Neue"/>
              <a:ea typeface="Helvetica Neue"/>
              <a:cs typeface="Helvetica Neue"/>
              <a:sym typeface="Helvetica Neue"/>
            </a:endParaRPr>
          </a:p>
        </p:txBody>
      </p:sp>
      <p:sp>
        <p:nvSpPr>
          <p:cNvPr id="103" name="Google Shape;103;p20"/>
          <p:cNvSpPr txBox="1"/>
          <p:nvPr>
            <p:ph idx="1" type="body"/>
          </p:nvPr>
        </p:nvSpPr>
        <p:spPr>
          <a:xfrm>
            <a:off x="1584300" y="1588950"/>
            <a:ext cx="5975400" cy="2579700"/>
          </a:xfrm>
          <a:prstGeom prst="rect">
            <a:avLst/>
          </a:prstGeom>
        </p:spPr>
        <p:txBody>
          <a:bodyPr anchorCtr="0" anchor="t" bIns="91425" lIns="91425" spcFirstLastPara="1" rIns="91425" wrap="square" tIns="91425">
            <a:spAutoFit/>
          </a:bodyPr>
          <a:lstStyle/>
          <a:p>
            <a:pPr indent="-393700" lvl="0" marL="457200" rtl="0" algn="l">
              <a:spcBef>
                <a:spcPts val="0"/>
              </a:spcBef>
              <a:spcAft>
                <a:spcPts val="0"/>
              </a:spcAft>
              <a:buSzPts val="2600"/>
              <a:buFont typeface="Helvetica Neue"/>
              <a:buAutoNum type="arabicPeriod"/>
            </a:pPr>
            <a:r>
              <a:rPr lang="en" sz="2600">
                <a:latin typeface="Helvetica Neue"/>
                <a:ea typeface="Helvetica Neue"/>
                <a:cs typeface="Helvetica Neue"/>
                <a:sym typeface="Helvetica Neue"/>
              </a:rPr>
              <a:t>Agnosticity</a:t>
            </a:r>
            <a:endParaRPr sz="2600">
              <a:latin typeface="Helvetica Neue"/>
              <a:ea typeface="Helvetica Neue"/>
              <a:cs typeface="Helvetica Neue"/>
              <a:sym typeface="Helvetica Neue"/>
            </a:endParaRPr>
          </a:p>
          <a:p>
            <a:pPr indent="-393700" lvl="0" marL="457200" rtl="0" algn="l">
              <a:spcBef>
                <a:spcPts val="0"/>
              </a:spcBef>
              <a:spcAft>
                <a:spcPts val="0"/>
              </a:spcAft>
              <a:buSzPts val="2600"/>
              <a:buFont typeface="Helvetica Neue"/>
              <a:buAutoNum type="arabicPeriod"/>
            </a:pPr>
            <a:r>
              <a:rPr lang="en" sz="2600">
                <a:latin typeface="Helvetica Neue"/>
                <a:ea typeface="Helvetica Neue"/>
                <a:cs typeface="Helvetica Neue"/>
                <a:sym typeface="Helvetica Neue"/>
              </a:rPr>
              <a:t>Scope</a:t>
            </a:r>
            <a:endParaRPr sz="2600">
              <a:latin typeface="Helvetica Neue"/>
              <a:ea typeface="Helvetica Neue"/>
              <a:cs typeface="Helvetica Neue"/>
              <a:sym typeface="Helvetica Neue"/>
            </a:endParaRPr>
          </a:p>
          <a:p>
            <a:pPr indent="-393700" lvl="0" marL="457200" rtl="0" algn="l">
              <a:spcBef>
                <a:spcPts val="0"/>
              </a:spcBef>
              <a:spcAft>
                <a:spcPts val="0"/>
              </a:spcAft>
              <a:buSzPts val="2600"/>
              <a:buFont typeface="Helvetica Neue"/>
              <a:buAutoNum type="arabicPeriod"/>
            </a:pPr>
            <a:r>
              <a:rPr lang="en" sz="2600">
                <a:latin typeface="Helvetica Neue"/>
                <a:ea typeface="Helvetica Neue"/>
                <a:cs typeface="Helvetica Neue"/>
                <a:sym typeface="Helvetica Neue"/>
              </a:rPr>
              <a:t>Data Type</a:t>
            </a:r>
            <a:endParaRPr sz="2600">
              <a:latin typeface="Helvetica Neue"/>
              <a:ea typeface="Helvetica Neue"/>
              <a:cs typeface="Helvetica Neue"/>
              <a:sym typeface="Helvetica Neue"/>
            </a:endParaRPr>
          </a:p>
          <a:p>
            <a:pPr indent="-393700" lvl="0" marL="457200" rtl="0" algn="l">
              <a:spcBef>
                <a:spcPts val="0"/>
              </a:spcBef>
              <a:spcAft>
                <a:spcPts val="0"/>
              </a:spcAft>
              <a:buSzPts val="2600"/>
              <a:buFont typeface="Helvetica Neue"/>
              <a:buAutoNum type="arabicPeriod"/>
            </a:pPr>
            <a:r>
              <a:rPr lang="en" sz="2600">
                <a:latin typeface="Helvetica Neue"/>
                <a:ea typeface="Helvetica Neue"/>
                <a:cs typeface="Helvetica Neue"/>
                <a:sym typeface="Helvetica Neue"/>
              </a:rPr>
              <a:t>Explainability type</a:t>
            </a:r>
            <a:endParaRPr sz="2600">
              <a:latin typeface="Helvetica Neue"/>
              <a:ea typeface="Helvetica Neue"/>
              <a:cs typeface="Helvetica Neue"/>
              <a:sym typeface="Helvetica Neue"/>
            </a:endParaRPr>
          </a:p>
          <a:p>
            <a:pPr indent="0" lvl="0" marL="457200" rtl="0" algn="l">
              <a:spcBef>
                <a:spcPts val="1200"/>
              </a:spcBef>
              <a:spcAft>
                <a:spcPts val="1200"/>
              </a:spcAft>
              <a:buNone/>
            </a:pPr>
            <a:r>
              <a:t/>
            </a:r>
            <a:endParaRPr sz="2600">
              <a:latin typeface="Helvetica Neue"/>
              <a:ea typeface="Helvetica Neue"/>
              <a:cs typeface="Helvetica Neue"/>
              <a:sym typeface="Helvetica Neu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solidFill>
                  <a:schemeClr val="accent4"/>
                </a:solidFill>
                <a:latin typeface="Helvetica Neue"/>
                <a:ea typeface="Helvetica Neue"/>
                <a:cs typeface="Helvetica Neue"/>
                <a:sym typeface="Helvetica Neue"/>
              </a:rPr>
              <a:t>Agnosticity</a:t>
            </a:r>
            <a:endParaRPr>
              <a:solidFill>
                <a:schemeClr val="accent4"/>
              </a:solidFill>
              <a:latin typeface="Helvetica Neue"/>
              <a:ea typeface="Helvetica Neue"/>
              <a:cs typeface="Helvetica Neue"/>
              <a:sym typeface="Helvetica Neue"/>
            </a:endParaRPr>
          </a:p>
        </p:txBody>
      </p:sp>
      <p:sp>
        <p:nvSpPr>
          <p:cNvPr id="109" name="Google Shape;109;p21"/>
          <p:cNvSpPr/>
          <p:nvPr/>
        </p:nvSpPr>
        <p:spPr>
          <a:xfrm>
            <a:off x="915600" y="1776850"/>
            <a:ext cx="1968300" cy="118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Model Agnostic</a:t>
            </a:r>
            <a:endParaRPr>
              <a:latin typeface="Helvetica Neue"/>
              <a:ea typeface="Helvetica Neue"/>
              <a:cs typeface="Helvetica Neue"/>
              <a:sym typeface="Helvetica Neue"/>
            </a:endParaRPr>
          </a:p>
        </p:txBody>
      </p:sp>
      <p:sp>
        <p:nvSpPr>
          <p:cNvPr id="110" name="Google Shape;110;p21"/>
          <p:cNvSpPr/>
          <p:nvPr/>
        </p:nvSpPr>
        <p:spPr>
          <a:xfrm>
            <a:off x="6146250" y="1776850"/>
            <a:ext cx="1968300" cy="1185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elvetica Neue"/>
                <a:ea typeface="Helvetica Neue"/>
                <a:cs typeface="Helvetica Neue"/>
                <a:sym typeface="Helvetica Neue"/>
              </a:rPr>
              <a:t>Model Specific</a:t>
            </a:r>
            <a:endParaRPr>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